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F92"/>
    <a:srgbClr val="7A81FF"/>
    <a:srgbClr val="FFD579"/>
    <a:srgbClr val="0432FF"/>
    <a:srgbClr val="FF2600"/>
    <a:srgbClr val="009193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3"/>
    <p:restoredTop sz="96029"/>
  </p:normalViewPr>
  <p:slideViewPr>
    <p:cSldViewPr snapToGrid="0">
      <p:cViewPr varScale="1">
        <p:scale>
          <a:sx n="82" d="100"/>
          <a:sy n="82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0:36:5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12996,'0'3'0,"0"-1"0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0:36:5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0:37:0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0:37:2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6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3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3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B0A-C9FB-9F41-B00B-60224E705B5F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E5ADA-9D68-F847-9B37-0304DCCBA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AFF0B1-5CB0-D96A-6C7F-D9E6E0C04AB8}"/>
              </a:ext>
            </a:extLst>
          </p:cNvPr>
          <p:cNvSpPr/>
          <p:nvPr/>
        </p:nvSpPr>
        <p:spPr>
          <a:xfrm>
            <a:off x="199840" y="5827119"/>
            <a:ext cx="2798782" cy="1424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AF705AB7-57F1-0536-7B03-DDB09D08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3" y="24858"/>
            <a:ext cx="2195169" cy="1559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BE3E-59BB-0DB0-44AB-D3250BFFCB06}"/>
              </a:ext>
            </a:extLst>
          </p:cNvPr>
          <p:cNvSpPr txBox="1"/>
          <p:nvPr/>
        </p:nvSpPr>
        <p:spPr>
          <a:xfrm>
            <a:off x="2750946" y="-309818"/>
            <a:ext cx="461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41100"/>
                </a:solidFill>
                <a:latin typeface="MovieNite" pitchFamily="2" charset="0"/>
              </a:rPr>
              <a:t>St Marys  Catholic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D581A-5414-DD17-737E-2E895C730086}"/>
              </a:ext>
            </a:extLst>
          </p:cNvPr>
          <p:cNvSpPr/>
          <p:nvPr/>
        </p:nvSpPr>
        <p:spPr>
          <a:xfrm>
            <a:off x="3085071" y="1611823"/>
            <a:ext cx="3570160" cy="63401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6F0FD-9C56-95E6-A629-8A5857833C2D}"/>
              </a:ext>
            </a:extLst>
          </p:cNvPr>
          <p:cNvSpPr/>
          <p:nvPr/>
        </p:nvSpPr>
        <p:spPr>
          <a:xfrm>
            <a:off x="202769" y="1611823"/>
            <a:ext cx="2798783" cy="4138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264361-F6B2-3DDD-C3A0-9F96A9D63A12}"/>
                  </a:ext>
                </a:extLst>
              </p14:cNvPr>
              <p14:cNvContentPartPr/>
              <p14:nvPr/>
            </p14:nvContentPartPr>
            <p14:xfrm>
              <a:off x="-288189" y="4541736"/>
              <a:ext cx="360" cy="2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264361-F6B2-3DDD-C3A0-9F96A9D63A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6829" y="4533096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E7BEBA-1C65-240D-CB1E-FCE1196696CC}"/>
                  </a:ext>
                </a:extLst>
              </p14:cNvPr>
              <p14:cNvContentPartPr/>
              <p14:nvPr/>
            </p14:nvContentPartPr>
            <p14:xfrm>
              <a:off x="783126" y="692801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E7BEBA-1C65-240D-CB1E-FCE1196696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126" y="69190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25D10A-CB1B-2C99-7964-7551DC035D89}"/>
                  </a:ext>
                </a:extLst>
              </p14:cNvPr>
              <p14:cNvContentPartPr/>
              <p14:nvPr/>
            </p14:nvContentPartPr>
            <p14:xfrm>
              <a:off x="1368038" y="5647237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25D10A-CB1B-2C99-7964-7551DC035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9038" y="56382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A732B2-70BB-5251-A3F9-8633107293B4}"/>
                  </a:ext>
                </a:extLst>
              </p14:cNvPr>
              <p14:cNvContentPartPr/>
              <p14:nvPr/>
            </p14:nvContentPartPr>
            <p14:xfrm>
              <a:off x="2105406" y="575045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A732B2-70BB-5251-A3F9-8633107293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6406" y="57414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Chevron 26">
            <a:extLst>
              <a:ext uri="{FF2B5EF4-FFF2-40B4-BE49-F238E27FC236}">
                <a16:creationId xmlns:a16="http://schemas.microsoft.com/office/drawing/2014/main" id="{1F6F2CE1-8C6B-8052-20A6-5C835A6B8528}"/>
              </a:ext>
            </a:extLst>
          </p:cNvPr>
          <p:cNvSpPr/>
          <p:nvPr/>
        </p:nvSpPr>
        <p:spPr>
          <a:xfrm>
            <a:off x="271414" y="1700341"/>
            <a:ext cx="523067" cy="557940"/>
          </a:xfrm>
          <a:prstGeom prst="chevron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87483EC1-0E33-395B-F0AD-88FCDB601917}"/>
              </a:ext>
            </a:extLst>
          </p:cNvPr>
          <p:cNvSpPr/>
          <p:nvPr/>
        </p:nvSpPr>
        <p:spPr>
          <a:xfrm flipH="1">
            <a:off x="2402918" y="1700340"/>
            <a:ext cx="523067" cy="557940"/>
          </a:xfrm>
          <a:prstGeom prst="chevron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BF246C-55A6-A845-C1F0-CAA94F843375}"/>
              </a:ext>
            </a:extLst>
          </p:cNvPr>
          <p:cNvSpPr/>
          <p:nvPr/>
        </p:nvSpPr>
        <p:spPr>
          <a:xfrm>
            <a:off x="532947" y="1700340"/>
            <a:ext cx="2140243" cy="557941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evron 29">
            <a:extLst>
              <a:ext uri="{FF2B5EF4-FFF2-40B4-BE49-F238E27FC236}">
                <a16:creationId xmlns:a16="http://schemas.microsoft.com/office/drawing/2014/main" id="{51D12FC0-32E9-93BF-A072-70C820BD835B}"/>
              </a:ext>
            </a:extLst>
          </p:cNvPr>
          <p:cNvSpPr/>
          <p:nvPr/>
        </p:nvSpPr>
        <p:spPr>
          <a:xfrm>
            <a:off x="3125975" y="1675220"/>
            <a:ext cx="523067" cy="557940"/>
          </a:xfrm>
          <a:prstGeom prst="chevron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D48CF313-FFCE-D32B-4118-7BD01CBB6A12}"/>
              </a:ext>
            </a:extLst>
          </p:cNvPr>
          <p:cNvSpPr/>
          <p:nvPr/>
        </p:nvSpPr>
        <p:spPr>
          <a:xfrm flipH="1">
            <a:off x="6022190" y="1675220"/>
            <a:ext cx="523067" cy="557940"/>
          </a:xfrm>
          <a:prstGeom prst="chevron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1E248F-B4C7-E2EC-69C3-7D93D95920DB}"/>
              </a:ext>
            </a:extLst>
          </p:cNvPr>
          <p:cNvSpPr/>
          <p:nvPr/>
        </p:nvSpPr>
        <p:spPr>
          <a:xfrm>
            <a:off x="3398004" y="1675219"/>
            <a:ext cx="2880175" cy="557941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1932A34A-B062-D647-C9A3-5AD7D94DCE63}"/>
              </a:ext>
            </a:extLst>
          </p:cNvPr>
          <p:cNvGrpSpPr/>
          <p:nvPr/>
        </p:nvGrpSpPr>
        <p:grpSpPr>
          <a:xfrm>
            <a:off x="2436733" y="955063"/>
            <a:ext cx="4421268" cy="516757"/>
            <a:chOff x="7564653" y="1448278"/>
            <a:chExt cx="3989333" cy="1559919"/>
          </a:xfrm>
        </p:grpSpPr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5E4718D7-DF75-0E70-4D9C-E149180AD8C8}"/>
                </a:ext>
              </a:extLst>
            </p:cNvPr>
            <p:cNvSpPr/>
            <p:nvPr/>
          </p:nvSpPr>
          <p:spPr>
            <a:xfrm>
              <a:off x="7564653" y="1448278"/>
              <a:ext cx="509964" cy="1559917"/>
            </a:xfrm>
            <a:prstGeom prst="chevron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67D22E-4258-1897-BB67-4A0E92376F0D}"/>
                </a:ext>
              </a:extLst>
            </p:cNvPr>
            <p:cNvSpPr/>
            <p:nvPr/>
          </p:nvSpPr>
          <p:spPr>
            <a:xfrm>
              <a:off x="7814108" y="1448278"/>
              <a:ext cx="3739878" cy="1559919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6D4E0B8-C552-68D0-37F7-FF3B3FF7582C}"/>
              </a:ext>
            </a:extLst>
          </p:cNvPr>
          <p:cNvSpPr txBox="1"/>
          <p:nvPr/>
        </p:nvSpPr>
        <p:spPr>
          <a:xfrm>
            <a:off x="2575450" y="1008078"/>
            <a:ext cx="432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ENLOTUS" panose="02000603000000000000" pitchFamily="2" charset="0"/>
                <a:ea typeface="MENLOTUS" panose="02000603000000000000" pitchFamily="2" charset="0"/>
              </a:rPr>
              <a:t>PTFA Newsletter September 2023</a:t>
            </a:r>
          </a:p>
        </p:txBody>
      </p:sp>
      <p:sp>
        <p:nvSpPr>
          <p:cNvPr id="39" name="Chevron 38">
            <a:extLst>
              <a:ext uri="{FF2B5EF4-FFF2-40B4-BE49-F238E27FC236}">
                <a16:creationId xmlns:a16="http://schemas.microsoft.com/office/drawing/2014/main" id="{4474505D-1D71-AB2C-3DF3-CDC3F3607428}"/>
              </a:ext>
            </a:extLst>
          </p:cNvPr>
          <p:cNvSpPr/>
          <p:nvPr/>
        </p:nvSpPr>
        <p:spPr>
          <a:xfrm>
            <a:off x="330416" y="5826082"/>
            <a:ext cx="523067" cy="557940"/>
          </a:xfrm>
          <a:prstGeom prst="chevron">
            <a:avLst/>
          </a:prstGeom>
          <a:solidFill>
            <a:srgbClr val="7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6DADBF8F-2426-A687-9F77-1A95F56CCC62}"/>
              </a:ext>
            </a:extLst>
          </p:cNvPr>
          <p:cNvSpPr/>
          <p:nvPr/>
        </p:nvSpPr>
        <p:spPr>
          <a:xfrm flipH="1">
            <a:off x="2350337" y="5826083"/>
            <a:ext cx="523067" cy="557940"/>
          </a:xfrm>
          <a:prstGeom prst="chevron">
            <a:avLst/>
          </a:prstGeom>
          <a:solidFill>
            <a:srgbClr val="7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47E561-82D3-F89D-38B5-624FCDEB2DBB}"/>
              </a:ext>
            </a:extLst>
          </p:cNvPr>
          <p:cNvSpPr/>
          <p:nvPr/>
        </p:nvSpPr>
        <p:spPr>
          <a:xfrm>
            <a:off x="532948" y="5826082"/>
            <a:ext cx="2078324" cy="557941"/>
          </a:xfrm>
          <a:prstGeom prst="rect">
            <a:avLst/>
          </a:prstGeom>
          <a:solidFill>
            <a:srgbClr val="7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2BEFE6-A559-B5DD-385F-20692640E867}"/>
              </a:ext>
            </a:extLst>
          </p:cNvPr>
          <p:cNvSpPr txBox="1"/>
          <p:nvPr/>
        </p:nvSpPr>
        <p:spPr>
          <a:xfrm>
            <a:off x="3429000" y="1739807"/>
            <a:ext cx="268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Dates for the Diary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792C90-3755-CDDF-5B0E-6A797C56934A}"/>
              </a:ext>
            </a:extLst>
          </p:cNvPr>
          <p:cNvSpPr txBox="1"/>
          <p:nvPr/>
        </p:nvSpPr>
        <p:spPr>
          <a:xfrm>
            <a:off x="286289" y="1691217"/>
            <a:ext cx="271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What we have raised since September!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A3DB85-6251-77E0-FAD0-4E799BA6EC51}"/>
              </a:ext>
            </a:extLst>
          </p:cNvPr>
          <p:cNvSpPr txBox="1"/>
          <p:nvPr/>
        </p:nvSpPr>
        <p:spPr>
          <a:xfrm>
            <a:off x="457417" y="5915313"/>
            <a:ext cx="23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Can you Help Us?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AECBAC-F5F7-DCBA-06F5-0CA37600C54E}"/>
              </a:ext>
            </a:extLst>
          </p:cNvPr>
          <p:cNvSpPr txBox="1"/>
          <p:nvPr/>
        </p:nvSpPr>
        <p:spPr>
          <a:xfrm>
            <a:off x="186848" y="2704925"/>
            <a:ext cx="29382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Movie Nights £317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Pumpkin Competition £24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Santa Dash £2,500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Christmas Jumpers £30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Pet Toy Sale £319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Mufti Day £30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Osborne &amp; Smithy Shop £178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Bake Off £34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Sponsored 2023 £594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Mothers Day Shop £139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Easter Bingo &amp; Parade £261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Fathers Day Shop £129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Refreshments etc £193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MENLOTUS" panose="02000603000000000000" pitchFamily="2" charset="0"/>
                <a:ea typeface="MENLOTUS" panose="02000603000000000000" pitchFamily="2" charset="0"/>
              </a:rPr>
              <a:t>Summer Fair £2004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4CF6A0-DE42-8536-FE2C-494329E07B3C}"/>
              </a:ext>
            </a:extLst>
          </p:cNvPr>
          <p:cNvSpPr txBox="1"/>
          <p:nvPr/>
        </p:nvSpPr>
        <p:spPr>
          <a:xfrm>
            <a:off x="223521" y="2278742"/>
            <a:ext cx="277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  <a:latin typeface="Noteworthy" panose="02000400000000000000" pitchFamily="2" charset="77"/>
                <a:ea typeface="Noteworthy" panose="02000400000000000000" pitchFamily="2" charset="77"/>
              </a:rPr>
              <a:t>£6,753!!!!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AB8AA5-BA9B-D518-5E64-B506B2474F1A}"/>
              </a:ext>
            </a:extLst>
          </p:cNvPr>
          <p:cNvSpPr txBox="1"/>
          <p:nvPr/>
        </p:nvSpPr>
        <p:spPr>
          <a:xfrm>
            <a:off x="3101503" y="2292603"/>
            <a:ext cx="35995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10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Oct Homeless Collections - School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18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Oct Autumn Movie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30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Oct Pumpkin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3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rd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Nov Xmas Jumper Amnesty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13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Nov Odd Socks Day – Anti-Bullying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17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Nov Children in Need Mufti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24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Nov Christmas Carol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st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. Dec Sponsored Santa Dash  – Pet Sale/Jumpers/Refreshments/Lockabox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7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Dec Xmas Jumper Day for Xmas Choc/selection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13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Dec Xmas Bingo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15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Jan School Bake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nd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Feb Number Day – School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6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March Mothers Day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7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March World Bk Day – PJs for Easter Eggs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20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March Easter Bingo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21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st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Mar Odd Socks Day Down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28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Mar Easter Hat Parade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23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rd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May Spring Movie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24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May Mufti for Teddies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13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June Fathers Day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28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June Mufti for Bottles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29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June Summer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5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th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July Sports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23</a:t>
            </a:r>
            <a:r>
              <a:rPr lang="en-US" sz="1300" b="1" baseline="30000" dirty="0">
                <a:latin typeface="MENLOTUS" panose="02000603000000000000" pitchFamily="2" charset="0"/>
                <a:ea typeface="MENLOTUS" panose="02000603000000000000" pitchFamily="2" charset="0"/>
              </a:rPr>
              <a:t>rd</a:t>
            </a:r>
            <a:r>
              <a:rPr lang="en-US" sz="1300" b="1" dirty="0">
                <a:latin typeface="MENLOTUS" panose="02000603000000000000" pitchFamily="2" charset="0"/>
                <a:ea typeface="MENLOTUS" panose="02000603000000000000" pitchFamily="2" charset="0"/>
              </a:rPr>
              <a:t> July Ice Cream Truck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1E79BF-D7F9-578C-77F8-4F16E4B4A80A}"/>
              </a:ext>
            </a:extLst>
          </p:cNvPr>
          <p:cNvGrpSpPr/>
          <p:nvPr/>
        </p:nvGrpSpPr>
        <p:grpSpPr>
          <a:xfrm>
            <a:off x="202769" y="7344661"/>
            <a:ext cx="2106478" cy="2478437"/>
            <a:chOff x="202769" y="6926208"/>
            <a:chExt cx="2106478" cy="24784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285168-A59B-5F8D-4A0E-D9C9396E4D1E}"/>
                </a:ext>
              </a:extLst>
            </p:cNvPr>
            <p:cNvSpPr/>
            <p:nvPr/>
          </p:nvSpPr>
          <p:spPr>
            <a:xfrm>
              <a:off x="202769" y="6926208"/>
              <a:ext cx="2106478" cy="24784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1D90B592-1799-BFC8-702C-4832C6BFA900}"/>
                </a:ext>
              </a:extLst>
            </p:cNvPr>
            <p:cNvSpPr/>
            <p:nvPr/>
          </p:nvSpPr>
          <p:spPr>
            <a:xfrm>
              <a:off x="242319" y="7030823"/>
              <a:ext cx="523067" cy="557940"/>
            </a:xfrm>
            <a:prstGeom prst="chevron">
              <a:avLst/>
            </a:prstGeom>
            <a:solidFill>
              <a:srgbClr val="FFD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412A71F3-2FF7-DA78-9A7C-05CCA2A14818}"/>
                </a:ext>
              </a:extLst>
            </p:cNvPr>
            <p:cNvSpPr/>
            <p:nvPr/>
          </p:nvSpPr>
          <p:spPr>
            <a:xfrm flipH="1">
              <a:off x="1764759" y="7030823"/>
              <a:ext cx="523067" cy="557940"/>
            </a:xfrm>
            <a:prstGeom prst="chevron">
              <a:avLst/>
            </a:prstGeom>
            <a:solidFill>
              <a:srgbClr val="FFD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63F45B-9CE0-D8F0-9C22-82C0E4B0A1C8}"/>
                </a:ext>
              </a:extLst>
            </p:cNvPr>
            <p:cNvSpPr/>
            <p:nvPr/>
          </p:nvSpPr>
          <p:spPr>
            <a:xfrm>
              <a:off x="504497" y="7030822"/>
              <a:ext cx="1516251" cy="557941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CD8508-4C46-19EE-5ECC-B8785E0D43BB}"/>
                </a:ext>
              </a:extLst>
            </p:cNvPr>
            <p:cNvSpPr txBox="1"/>
            <p:nvPr/>
          </p:nvSpPr>
          <p:spPr>
            <a:xfrm>
              <a:off x="411348" y="7090635"/>
              <a:ext cx="16632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MENLOTUS" panose="02000603000000000000" pitchFamily="2" charset="0"/>
                  <a:ea typeface="MENLOTUS" panose="02000603000000000000" pitchFamily="2" charset="0"/>
                </a:rPr>
                <a:t>Committee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99A82D-342F-2643-A268-7C894D625EF3}"/>
                </a:ext>
              </a:extLst>
            </p:cNvPr>
            <p:cNvSpPr txBox="1"/>
            <p:nvPr/>
          </p:nvSpPr>
          <p:spPr>
            <a:xfrm>
              <a:off x="242319" y="7588763"/>
              <a:ext cx="20004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highlight>
                    <a:srgbClr val="FF9300"/>
                  </a:highlight>
                  <a:latin typeface="MENLOTUS" panose="02000603000000000000" pitchFamily="2" charset="0"/>
                  <a:ea typeface="MENLOTUS" panose="02000603000000000000" pitchFamily="2" charset="0"/>
                </a:rPr>
                <a:t>Chair </a:t>
              </a:r>
            </a:p>
            <a:p>
              <a:pPr algn="ctr"/>
              <a:r>
                <a:rPr lang="en-US" sz="1400" b="1" dirty="0">
                  <a:latin typeface="MENLOTUS" panose="02000603000000000000" pitchFamily="2" charset="0"/>
                  <a:ea typeface="MENLOTUS" panose="02000603000000000000" pitchFamily="2" charset="0"/>
                </a:rPr>
                <a:t>Laura Loveday</a:t>
              </a:r>
            </a:p>
            <a:p>
              <a:pPr algn="ctr"/>
              <a:r>
                <a:rPr lang="en-US" sz="1400" b="1" dirty="0">
                  <a:highlight>
                    <a:srgbClr val="FF9300"/>
                  </a:highlight>
                  <a:latin typeface="MENLOTUS" panose="02000603000000000000" pitchFamily="2" charset="0"/>
                  <a:ea typeface="MENLOTUS" panose="02000603000000000000" pitchFamily="2" charset="0"/>
                </a:rPr>
                <a:t>Treasurer </a:t>
              </a:r>
            </a:p>
            <a:p>
              <a:pPr algn="ctr"/>
              <a:r>
                <a:rPr lang="en-US" sz="1400" b="1" dirty="0">
                  <a:latin typeface="MENLOTUS" panose="02000603000000000000" pitchFamily="2" charset="0"/>
                  <a:ea typeface="MENLOTUS" panose="02000603000000000000" pitchFamily="2" charset="0"/>
                </a:rPr>
                <a:t>Nicola Gray</a:t>
              </a:r>
            </a:p>
            <a:p>
              <a:pPr algn="ctr"/>
              <a:r>
                <a:rPr lang="en-US" sz="1400" b="1" dirty="0">
                  <a:highlight>
                    <a:srgbClr val="FF9300"/>
                  </a:highlight>
                  <a:latin typeface="MENLOTUS" panose="02000603000000000000" pitchFamily="2" charset="0"/>
                  <a:ea typeface="MENLOTUS" panose="02000603000000000000" pitchFamily="2" charset="0"/>
                </a:rPr>
                <a:t>Secretary </a:t>
              </a:r>
            </a:p>
            <a:p>
              <a:pPr algn="ctr"/>
              <a:r>
                <a:rPr lang="en-US" sz="1400" b="1" dirty="0">
                  <a:latin typeface="MENLOTUS" panose="02000603000000000000" pitchFamily="2" charset="0"/>
                  <a:ea typeface="MENLOTUS" panose="02000603000000000000" pitchFamily="2" charset="0"/>
                </a:rPr>
                <a:t>Heather Parsons</a:t>
              </a:r>
            </a:p>
            <a:p>
              <a:pPr algn="ctr"/>
              <a:r>
                <a:rPr lang="en-US" sz="1400" b="1" dirty="0">
                  <a:highlight>
                    <a:srgbClr val="FF9300"/>
                  </a:highlight>
                  <a:latin typeface="MENLOTUS" panose="02000603000000000000" pitchFamily="2" charset="0"/>
                  <a:ea typeface="MENLOTUS" panose="02000603000000000000" pitchFamily="2" charset="0"/>
                </a:rPr>
                <a:t>Vice Chair</a:t>
              </a:r>
            </a:p>
            <a:p>
              <a:pPr algn="ctr"/>
              <a:r>
                <a:rPr lang="en-US" sz="1400" b="1" dirty="0">
                  <a:latin typeface="MENLOTUS" panose="02000603000000000000" pitchFamily="2" charset="0"/>
                  <a:ea typeface="MENLOTUS" panose="02000603000000000000" pitchFamily="2" charset="0"/>
                </a:rPr>
                <a:t>Vacancy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47611A7-67CF-B693-81A8-84B678BFFB89}"/>
              </a:ext>
            </a:extLst>
          </p:cNvPr>
          <p:cNvSpPr txBox="1"/>
          <p:nvPr/>
        </p:nvSpPr>
        <p:spPr>
          <a:xfrm>
            <a:off x="212153" y="6415727"/>
            <a:ext cx="32602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MENLOTUS" panose="02000603000000000000" pitchFamily="2" charset="0"/>
                <a:ea typeface="MENLOTUS" panose="02000603000000000000" pitchFamily="2" charset="0"/>
              </a:rPr>
              <a:t>We need volunteers for 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MENLOTUS" panose="02000603000000000000" pitchFamily="2" charset="0"/>
                <a:ea typeface="MENLOTUS" panose="02000603000000000000" pitchFamily="2" charset="0"/>
              </a:rPr>
              <a:t>Movie Night from 2.30pm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MENLOTUS" panose="02000603000000000000" pitchFamily="2" charset="0"/>
                <a:ea typeface="MENLOTUS" panose="02000603000000000000" pitchFamily="2" charset="0"/>
              </a:rPr>
              <a:t>Santa Dash from 12pm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MENLOTUS" panose="02000603000000000000" pitchFamily="2" charset="0"/>
                <a:ea typeface="MENLOTUS" panose="02000603000000000000" pitchFamily="2" charset="0"/>
              </a:rPr>
              <a:t>Xmas Raffle Hamper Donations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EE50611-F6E6-0050-0051-C0355B53B1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74" t="8777" r="12751" b="3716"/>
          <a:stretch/>
        </p:blipFill>
        <p:spPr>
          <a:xfrm>
            <a:off x="2553323" y="25670"/>
            <a:ext cx="982097" cy="982989"/>
          </a:xfrm>
          <a:prstGeom prst="ellipse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E2E0D796-5527-2D38-A712-26F40422D22B}"/>
              </a:ext>
            </a:extLst>
          </p:cNvPr>
          <p:cNvSpPr txBox="1"/>
          <p:nvPr/>
        </p:nvSpPr>
        <p:spPr>
          <a:xfrm>
            <a:off x="2898448" y="79307"/>
            <a:ext cx="44285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941100"/>
                </a:solidFill>
                <a:latin typeface="MovieNite" pitchFamily="2" charset="0"/>
              </a:rPr>
              <a:t>Primary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12AA9-91FF-42BB-C16B-FB60159F3BE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603" b="3693"/>
          <a:stretch/>
        </p:blipFill>
        <p:spPr>
          <a:xfrm>
            <a:off x="4488098" y="8088620"/>
            <a:ext cx="2257355" cy="1791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9FF58-3A2F-DC32-19AD-6441FC490D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902" y="8014861"/>
            <a:ext cx="2118196" cy="18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hocolate bar glyph icon. Dark, milk candy. Chocolate packaging, wrapping  half opened. Confectionery, pastry-shop. Toffee. Silhouette symbol.  Negative space. Vector isolated illustration Stock Vector | Adobe Stock">
            <a:extLst>
              <a:ext uri="{FF2B5EF4-FFF2-40B4-BE49-F238E27FC236}">
                <a16:creationId xmlns:a16="http://schemas.microsoft.com/office/drawing/2014/main" id="{27610177-4A7D-B3B8-48F4-44B2281F9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23002" r="12203" b="16648"/>
          <a:stretch/>
        </p:blipFill>
        <p:spPr bwMode="auto">
          <a:xfrm rot="18968344">
            <a:off x="5233442" y="7829037"/>
            <a:ext cx="736211" cy="5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CEF6AC-45F9-A6AB-9BB9-739CEE78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3" y="24858"/>
            <a:ext cx="2195169" cy="15599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B8D0A0-CC73-3220-9AEF-E46536A1008A}"/>
              </a:ext>
            </a:extLst>
          </p:cNvPr>
          <p:cNvGrpSpPr/>
          <p:nvPr/>
        </p:nvGrpSpPr>
        <p:grpSpPr>
          <a:xfrm>
            <a:off x="2436732" y="1142940"/>
            <a:ext cx="4421268" cy="516757"/>
            <a:chOff x="7564653" y="1448278"/>
            <a:chExt cx="3989333" cy="155991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2319E75F-E1A1-B2C5-10DE-FF221B563102}"/>
                </a:ext>
              </a:extLst>
            </p:cNvPr>
            <p:cNvSpPr/>
            <p:nvPr/>
          </p:nvSpPr>
          <p:spPr>
            <a:xfrm>
              <a:off x="7564653" y="1448278"/>
              <a:ext cx="509964" cy="1559917"/>
            </a:xfrm>
            <a:prstGeom prst="chevron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5B8B42-13B6-88F3-E9C9-DC18A14A6ABE}"/>
                </a:ext>
              </a:extLst>
            </p:cNvPr>
            <p:cNvSpPr/>
            <p:nvPr/>
          </p:nvSpPr>
          <p:spPr>
            <a:xfrm>
              <a:off x="7814108" y="1448278"/>
              <a:ext cx="3739878" cy="1559919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2A7F7B0-0395-431C-3B6B-02A57BFF8522}"/>
              </a:ext>
            </a:extLst>
          </p:cNvPr>
          <p:cNvSpPr txBox="1"/>
          <p:nvPr/>
        </p:nvSpPr>
        <p:spPr>
          <a:xfrm>
            <a:off x="2575449" y="1195955"/>
            <a:ext cx="432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ENLOTUS" panose="02000603000000000000" pitchFamily="2" charset="0"/>
                <a:ea typeface="MENLOTUS" panose="02000603000000000000" pitchFamily="2" charset="0"/>
              </a:rPr>
              <a:t>PTFA Newsletter September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22B04-9437-9DB9-12FD-9EB1776BC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74" t="8777" r="12751" b="3716"/>
          <a:stretch/>
        </p:blipFill>
        <p:spPr>
          <a:xfrm>
            <a:off x="2553323" y="25670"/>
            <a:ext cx="982097" cy="98298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BE6063-42EA-0C18-8508-F8BAAD5D4FAA}"/>
              </a:ext>
            </a:extLst>
          </p:cNvPr>
          <p:cNvSpPr txBox="1"/>
          <p:nvPr/>
        </p:nvSpPr>
        <p:spPr>
          <a:xfrm>
            <a:off x="2813465" y="78523"/>
            <a:ext cx="44285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941100"/>
                </a:solidFill>
                <a:latin typeface="MovieNite" pitchFamily="2" charset="0"/>
              </a:rPr>
              <a:t>Primary School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73D53FAA-B1B5-8276-C552-AE8B6748CDBF}"/>
              </a:ext>
            </a:extLst>
          </p:cNvPr>
          <p:cNvSpPr/>
          <p:nvPr/>
        </p:nvSpPr>
        <p:spPr>
          <a:xfrm>
            <a:off x="384391" y="2023742"/>
            <a:ext cx="2195169" cy="962930"/>
          </a:xfrm>
          <a:prstGeom prst="chevron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28B3FAB-1020-F69E-37C7-BFB366A49C4E}"/>
              </a:ext>
            </a:extLst>
          </p:cNvPr>
          <p:cNvSpPr/>
          <p:nvPr/>
        </p:nvSpPr>
        <p:spPr>
          <a:xfrm flipH="1">
            <a:off x="3882809" y="2023741"/>
            <a:ext cx="2316511" cy="962930"/>
          </a:xfrm>
          <a:prstGeom prst="chevron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ABFA68-CA23-09DE-2311-DE69FDD7B3A4}"/>
              </a:ext>
            </a:extLst>
          </p:cNvPr>
          <p:cNvSpPr/>
          <p:nvPr/>
        </p:nvSpPr>
        <p:spPr>
          <a:xfrm>
            <a:off x="1481975" y="2022957"/>
            <a:ext cx="3388974" cy="962932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7A498-D284-F3DC-63B4-8720ED469C7F}"/>
              </a:ext>
            </a:extLst>
          </p:cNvPr>
          <p:cNvSpPr txBox="1"/>
          <p:nvPr/>
        </p:nvSpPr>
        <p:spPr>
          <a:xfrm>
            <a:off x="1375429" y="1965814"/>
            <a:ext cx="3765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ENLOTUS" panose="02000603000000000000" pitchFamily="2" charset="0"/>
                <a:ea typeface="MENLOTUS" panose="02000603000000000000" pitchFamily="2" charset="0"/>
              </a:rPr>
              <a:t>This year we have spent £3,607</a:t>
            </a:r>
          </a:p>
        </p:txBody>
      </p:sp>
      <p:pic>
        <p:nvPicPr>
          <p:cNvPr id="1028" name="Picture 4" descr="City bus flat vector white glyph icon. Graph symbol for travel and tourism  web site and apps design, logo, app, UI Stock Vector Image &amp; Art - Alamy">
            <a:extLst>
              <a:ext uri="{FF2B5EF4-FFF2-40B4-BE49-F238E27FC236}">
                <a16:creationId xmlns:a16="http://schemas.microsoft.com/office/drawing/2014/main" id="{2F237B2C-13E4-67BB-E2B3-A4BC329B8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1"/>
          <a:stretch/>
        </p:blipFill>
        <p:spPr bwMode="auto">
          <a:xfrm>
            <a:off x="464907" y="3243696"/>
            <a:ext cx="1821049" cy="17262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ey spending glyph color icon. Silhouette symbol. Great Britain pound  with all direction arrows. Expanses. Negative space. Vector isolated  illustration 4331613 Vector Art at Vecteezy">
            <a:extLst>
              <a:ext uri="{FF2B5EF4-FFF2-40B4-BE49-F238E27FC236}">
                <a16:creationId xmlns:a16="http://schemas.microsoft.com/office/drawing/2014/main" id="{8983C5F1-4FA5-A61C-F44C-E09A7BAC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6" y="5011131"/>
            <a:ext cx="1112737" cy="11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FEE40D-66EA-BE54-5446-A0594B95A9BB}"/>
              </a:ext>
            </a:extLst>
          </p:cNvPr>
          <p:cNvSpPr txBox="1"/>
          <p:nvPr/>
        </p:nvSpPr>
        <p:spPr>
          <a:xfrm>
            <a:off x="1985498" y="3647982"/>
            <a:ext cx="4246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MENLOTUS" panose="02000603000000000000" pitchFamily="2" charset="0"/>
                <a:ea typeface="MENLOTUS" panose="02000603000000000000" pitchFamily="2" charset="0"/>
              </a:rPr>
              <a:t>A Huge £2,176 was contributed to the school trips to Imagine That &amp; Eureka, including the coaches.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FF0E8-1BF6-8A1C-2160-3ACCAD0A2D62}"/>
              </a:ext>
            </a:extLst>
          </p:cNvPr>
          <p:cNvSpPr txBox="1"/>
          <p:nvPr/>
        </p:nvSpPr>
        <p:spPr>
          <a:xfrm>
            <a:off x="199635" y="5104122"/>
            <a:ext cx="494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ENLOTUS" panose="02000603000000000000" pitchFamily="2" charset="0"/>
                <a:ea typeface="MENLOTUS" panose="02000603000000000000" pitchFamily="2" charset="0"/>
              </a:rPr>
              <a:t>Miscellaneous £125</a:t>
            </a:r>
          </a:p>
          <a:p>
            <a:r>
              <a:rPr lang="en-US" b="1" dirty="0">
                <a:latin typeface="MENLOTUS" panose="02000603000000000000" pitchFamily="2" charset="0"/>
                <a:ea typeface="MENLOTUS" panose="02000603000000000000" pitchFamily="2" charset="0"/>
              </a:rPr>
              <a:t>Eg Various Prizes, Parent kind membership (insurance), Sum Up Machine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839D5-7763-B97A-3624-7B574B191666}"/>
              </a:ext>
            </a:extLst>
          </p:cNvPr>
          <p:cNvSpPr txBox="1"/>
          <p:nvPr/>
        </p:nvSpPr>
        <p:spPr>
          <a:xfrm>
            <a:off x="1151605" y="6296180"/>
            <a:ext cx="559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MENLOTUS" panose="02000603000000000000" pitchFamily="2" charset="0"/>
                <a:ea typeface="MENLOTUS" panose="02000603000000000000" pitchFamily="2" charset="0"/>
              </a:rPr>
              <a:t>PTFA Freezer &amp; Urn £219 – to keep our frozen treats ready on site so we can take advantage of hot spells short notice and the Urn to support all events where refreshments are sold….</a:t>
            </a:r>
          </a:p>
        </p:txBody>
      </p:sp>
      <p:pic>
        <p:nvPicPr>
          <p:cNvPr id="1032" name="Picture 8" descr="Weather temperature thermometer icon. Simple solid style sign for web and  app. Thermometer with cold and hot symbol. Glyph vector illustration  isolated on white background. EPS 10. Stock Vector | Adobe Stock">
            <a:extLst>
              <a:ext uri="{FF2B5EF4-FFF2-40B4-BE49-F238E27FC236}">
                <a16:creationId xmlns:a16="http://schemas.microsoft.com/office/drawing/2014/main" id="{21EDC8EB-5306-A99A-5A32-017476E0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10995" r="9952" b="11870"/>
          <a:stretch/>
        </p:blipFill>
        <p:spPr bwMode="auto">
          <a:xfrm>
            <a:off x="169391" y="6211638"/>
            <a:ext cx="1312584" cy="12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18256F-23F9-852B-9273-0620D8674705}"/>
              </a:ext>
            </a:extLst>
          </p:cNvPr>
          <p:cNvSpPr/>
          <p:nvPr/>
        </p:nvSpPr>
        <p:spPr>
          <a:xfrm>
            <a:off x="132643" y="6167122"/>
            <a:ext cx="6592717" cy="1389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67978-BC8E-6AF8-933D-4F83970501CA}"/>
              </a:ext>
            </a:extLst>
          </p:cNvPr>
          <p:cNvSpPr/>
          <p:nvPr/>
        </p:nvSpPr>
        <p:spPr>
          <a:xfrm>
            <a:off x="132644" y="3239043"/>
            <a:ext cx="6592717" cy="1760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21C9EE-284F-B9B1-70A2-5163A485BBCD}"/>
              </a:ext>
            </a:extLst>
          </p:cNvPr>
          <p:cNvSpPr/>
          <p:nvPr/>
        </p:nvSpPr>
        <p:spPr>
          <a:xfrm>
            <a:off x="132644" y="5092528"/>
            <a:ext cx="6592717" cy="990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50440B-A698-3BAA-885A-00F011DD428D}"/>
              </a:ext>
            </a:extLst>
          </p:cNvPr>
          <p:cNvSpPr/>
          <p:nvPr/>
        </p:nvSpPr>
        <p:spPr>
          <a:xfrm>
            <a:off x="132642" y="7654065"/>
            <a:ext cx="6592717" cy="885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A75193-0235-58EA-6551-3F7411C84711}"/>
              </a:ext>
            </a:extLst>
          </p:cNvPr>
          <p:cNvSpPr txBox="1"/>
          <p:nvPr/>
        </p:nvSpPr>
        <p:spPr>
          <a:xfrm>
            <a:off x="267557" y="7674067"/>
            <a:ext cx="519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ENLOTUS" panose="02000603000000000000" pitchFamily="2" charset="0"/>
                <a:ea typeface="MENLOTUS" panose="02000603000000000000" pitchFamily="2" charset="0"/>
              </a:rPr>
              <a:t>£865 Treats for our children like Wonka Bars, Ice Cream Trucks, Charles Dickens Christmas Play etc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B5D224-2E63-8436-F4BD-79F220147DEB}"/>
              </a:ext>
            </a:extLst>
          </p:cNvPr>
          <p:cNvSpPr/>
          <p:nvPr/>
        </p:nvSpPr>
        <p:spPr>
          <a:xfrm>
            <a:off x="132641" y="8637053"/>
            <a:ext cx="6592717" cy="990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MENLOTUS" panose="02000603000000000000" pitchFamily="2" charset="0"/>
              <a:ea typeface="MENLOTUS" panose="020006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72EC73-7C3F-A8C2-E04C-6D57BBFB3AFF}"/>
              </a:ext>
            </a:extLst>
          </p:cNvPr>
          <p:cNvSpPr txBox="1"/>
          <p:nvPr/>
        </p:nvSpPr>
        <p:spPr>
          <a:xfrm>
            <a:off x="1707696" y="8950937"/>
            <a:ext cx="49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MENLOTUS" panose="02000603000000000000" pitchFamily="2" charset="0"/>
                <a:ea typeface="MENLOTUS" panose="02000603000000000000" pitchFamily="2" charset="0"/>
              </a:rPr>
              <a:t>Year 6 Leavers Hoodie Contribution. £222</a:t>
            </a:r>
          </a:p>
        </p:txBody>
      </p:sp>
      <p:pic>
        <p:nvPicPr>
          <p:cNvPr id="1034" name="Picture 10" descr="Ice Cream vector glyph icon. Fast food sign. Graph symbol for cooking web  site and apps design, logo, app, UI Stock Vector Image &amp; Art - Alamy">
            <a:extLst>
              <a:ext uri="{FF2B5EF4-FFF2-40B4-BE49-F238E27FC236}">
                <a16:creationId xmlns:a16="http://schemas.microsoft.com/office/drawing/2014/main" id="{7A140EB9-32CC-74CB-AC09-7D2725EF0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7" t="8927" r="28856" b="16569"/>
          <a:stretch/>
        </p:blipFill>
        <p:spPr bwMode="auto">
          <a:xfrm>
            <a:off x="5906359" y="7657983"/>
            <a:ext cx="447950" cy="7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B562C0-D349-4538-B410-8068A2E9A781}"/>
              </a:ext>
            </a:extLst>
          </p:cNvPr>
          <p:cNvSpPr txBox="1"/>
          <p:nvPr/>
        </p:nvSpPr>
        <p:spPr>
          <a:xfrm>
            <a:off x="2750946" y="-309818"/>
            <a:ext cx="461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41100"/>
                </a:solidFill>
                <a:latin typeface="MovieNite" pitchFamily="2" charset="0"/>
              </a:rPr>
              <a:t>St Marys  Catholic </a:t>
            </a:r>
          </a:p>
        </p:txBody>
      </p:sp>
      <p:pic>
        <p:nvPicPr>
          <p:cNvPr id="1038" name="Picture 14" descr="2023 Leavers Hoody Hoodie Class of 23 School Leavers - Etsy UK">
            <a:extLst>
              <a:ext uri="{FF2B5EF4-FFF2-40B4-BE49-F238E27FC236}">
                <a16:creationId xmlns:a16="http://schemas.microsoft.com/office/drawing/2014/main" id="{33052EB2-8BC8-E37C-6344-F378FD4A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3" y="8663398"/>
            <a:ext cx="769749" cy="8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21442</TotalTime>
  <Words>382</Words>
  <Application>Microsoft Macintosh PowerPoint</Application>
  <PresentationFormat>A4 Paper (210x297 mm)</PresentationFormat>
  <Paragraphs>68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MENLOTUS</vt:lpstr>
      <vt:lpstr>MovieNite</vt:lpstr>
      <vt:lpstr>Noteworthy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Loveday</dc:creator>
  <cp:lastModifiedBy>Laura Loveday</cp:lastModifiedBy>
  <cp:revision>9</cp:revision>
  <dcterms:created xsi:type="dcterms:W3CDTF">2023-02-05T19:39:59Z</dcterms:created>
  <dcterms:modified xsi:type="dcterms:W3CDTF">2023-10-05T19:18:38Z</dcterms:modified>
</cp:coreProperties>
</file>