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65" r:id="rId4"/>
    <p:sldId id="258" r:id="rId5"/>
    <p:sldId id="259" r:id="rId6"/>
    <p:sldId id="262" r:id="rId7"/>
    <p:sldId id="260" r:id="rId8"/>
    <p:sldId id="261" r:id="rId9"/>
    <p:sldId id="263" r:id="rId10"/>
    <p:sldId id="266"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5" autoAdjust="0"/>
    <p:restoredTop sz="94660"/>
  </p:normalViewPr>
  <p:slideViewPr>
    <p:cSldViewPr snapToGrid="0">
      <p:cViewPr varScale="1">
        <p:scale>
          <a:sx n="58" d="100"/>
          <a:sy n="58" d="100"/>
        </p:scale>
        <p:origin x="10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9/7/2026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86237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9/7/2026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64267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9/7/2026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2382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9/7/2026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65211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9/7/2026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43288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9/7/2026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269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9/7/2026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56616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9/7/2026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21632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9/7/2026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8952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9/7/2026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54381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9/7/2026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7540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9/7/2026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8659364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0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B695AA2-4B70-477F-AF90-536B720A1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EC826DB8-D757-F1DC-03C9-09915C49DADD}"/>
              </a:ext>
            </a:extLst>
          </p:cNvPr>
          <p:cNvPicPr>
            <a:picLocks noChangeAspect="1"/>
          </p:cNvPicPr>
          <p:nvPr/>
        </p:nvPicPr>
        <p:blipFill>
          <a:blip r:embed="rId2">
            <a:alphaModFix amt="40000"/>
          </a:blip>
          <a:srcRect t="1747"/>
          <a:stretch/>
        </p:blipFill>
        <p:spPr>
          <a:xfrm>
            <a:off x="20" y="10"/>
            <a:ext cx="12191980" cy="6857990"/>
          </a:xfrm>
          <a:prstGeom prst="rect">
            <a:avLst/>
          </a:prstGeom>
        </p:spPr>
      </p:pic>
      <p:sp>
        <p:nvSpPr>
          <p:cNvPr id="2" name="Title 1">
            <a:extLst>
              <a:ext uri="{FF2B5EF4-FFF2-40B4-BE49-F238E27FC236}">
                <a16:creationId xmlns:a16="http://schemas.microsoft.com/office/drawing/2014/main" id="{47A6ED49-2D03-F625-2EA8-1DC7DA451B67}"/>
              </a:ext>
            </a:extLst>
          </p:cNvPr>
          <p:cNvSpPr>
            <a:spLocks noGrp="1"/>
          </p:cNvSpPr>
          <p:nvPr>
            <p:ph type="ctrTitle"/>
          </p:nvPr>
        </p:nvSpPr>
        <p:spPr>
          <a:xfrm>
            <a:off x="965201" y="1020431"/>
            <a:ext cx="10225530" cy="1475013"/>
          </a:xfrm>
        </p:spPr>
        <p:txBody>
          <a:bodyPr>
            <a:normAutofit fontScale="90000"/>
          </a:bodyPr>
          <a:lstStyle/>
          <a:p>
            <a:r>
              <a:rPr lang="en-US" sz="4000" dirty="0">
                <a:solidFill>
                  <a:schemeClr val="tx1"/>
                </a:solidFill>
              </a:rPr>
              <a:t>Year 2 &amp; 3</a:t>
            </a:r>
            <a:br>
              <a:rPr lang="en-US" sz="4000" dirty="0">
                <a:solidFill>
                  <a:schemeClr val="tx1"/>
                </a:solidFill>
              </a:rPr>
            </a:br>
            <a:r>
              <a:rPr lang="en-US" sz="4000" dirty="0" err="1">
                <a:solidFill>
                  <a:schemeClr val="tx1"/>
                </a:solidFill>
              </a:rPr>
              <a:t>Mrs</a:t>
            </a:r>
            <a:r>
              <a:rPr lang="en-US" sz="4000" dirty="0">
                <a:solidFill>
                  <a:schemeClr val="tx1"/>
                </a:solidFill>
              </a:rPr>
              <a:t> Priestner</a:t>
            </a:r>
            <a:br>
              <a:rPr lang="en-US" sz="4000" dirty="0">
                <a:solidFill>
                  <a:schemeClr val="tx1"/>
                </a:solidFill>
              </a:rPr>
            </a:br>
            <a:r>
              <a:rPr lang="en-US" sz="4000" dirty="0" err="1">
                <a:solidFill>
                  <a:schemeClr val="tx1"/>
                </a:solidFill>
              </a:rPr>
              <a:t>Mrs</a:t>
            </a:r>
            <a:r>
              <a:rPr lang="en-US" sz="4000" dirty="0">
                <a:solidFill>
                  <a:schemeClr val="tx1"/>
                </a:solidFill>
              </a:rPr>
              <a:t> </a:t>
            </a:r>
            <a:r>
              <a:rPr lang="en-US" sz="4000" dirty="0" err="1">
                <a:solidFill>
                  <a:schemeClr val="tx1"/>
                </a:solidFill>
              </a:rPr>
              <a:t>charnock</a:t>
            </a:r>
            <a:endParaRPr lang="en-GB" sz="4000" dirty="0">
              <a:solidFill>
                <a:schemeClr val="tx1"/>
              </a:solidFill>
            </a:endParaRPr>
          </a:p>
        </p:txBody>
      </p:sp>
      <p:sp>
        <p:nvSpPr>
          <p:cNvPr id="3" name="Subtitle 2">
            <a:extLst>
              <a:ext uri="{FF2B5EF4-FFF2-40B4-BE49-F238E27FC236}">
                <a16:creationId xmlns:a16="http://schemas.microsoft.com/office/drawing/2014/main" id="{88FFBB52-3631-C24B-C3F3-5FC5703EB219}"/>
              </a:ext>
            </a:extLst>
          </p:cNvPr>
          <p:cNvSpPr>
            <a:spLocks noGrp="1"/>
          </p:cNvSpPr>
          <p:nvPr>
            <p:ph type="subTitle" idx="1"/>
          </p:nvPr>
        </p:nvSpPr>
        <p:spPr>
          <a:xfrm>
            <a:off x="965200" y="2495445"/>
            <a:ext cx="10225530" cy="590321"/>
          </a:xfrm>
        </p:spPr>
        <p:txBody>
          <a:bodyPr>
            <a:normAutofit/>
          </a:bodyPr>
          <a:lstStyle/>
          <a:p>
            <a:endParaRPr lang="en-GB">
              <a:solidFill>
                <a:schemeClr val="tx1"/>
              </a:solidFill>
            </a:endParaRPr>
          </a:p>
        </p:txBody>
      </p:sp>
    </p:spTree>
    <p:extLst>
      <p:ext uri="{BB962C8B-B14F-4D97-AF65-F5344CB8AC3E}">
        <p14:creationId xmlns:p14="http://schemas.microsoft.com/office/powerpoint/2010/main" val="368838214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0C3D0-E66E-3D78-6485-84968A8BE1E5}"/>
              </a:ext>
            </a:extLst>
          </p:cNvPr>
          <p:cNvSpPr>
            <a:spLocks noGrp="1"/>
          </p:cNvSpPr>
          <p:nvPr>
            <p:ph type="title"/>
          </p:nvPr>
        </p:nvSpPr>
        <p:spPr/>
        <p:txBody>
          <a:bodyPr/>
          <a:lstStyle/>
          <a:p>
            <a:r>
              <a:rPr lang="en-US" dirty="0"/>
              <a:t>Subjects</a:t>
            </a:r>
            <a:endParaRPr lang="en-GB" dirty="0"/>
          </a:p>
        </p:txBody>
      </p:sp>
      <p:pic>
        <p:nvPicPr>
          <p:cNvPr id="6" name="Content Placeholder 5">
            <a:extLst>
              <a:ext uri="{FF2B5EF4-FFF2-40B4-BE49-F238E27FC236}">
                <a16:creationId xmlns:a16="http://schemas.microsoft.com/office/drawing/2014/main" id="{911B94DA-E736-FD62-7858-350E4B03DF86}"/>
              </a:ext>
            </a:extLst>
          </p:cNvPr>
          <p:cNvPicPr>
            <a:picLocks noGrp="1" noChangeAspect="1"/>
          </p:cNvPicPr>
          <p:nvPr>
            <p:ph idx="1"/>
          </p:nvPr>
        </p:nvPicPr>
        <p:blipFill>
          <a:blip r:embed="rId2"/>
          <a:stretch>
            <a:fillRect/>
          </a:stretch>
        </p:blipFill>
        <p:spPr>
          <a:xfrm>
            <a:off x="2609638" y="1344059"/>
            <a:ext cx="8341127" cy="5178106"/>
          </a:xfrm>
          <a:prstGeom prst="rect">
            <a:avLst/>
          </a:prstGeom>
        </p:spPr>
      </p:pic>
    </p:spTree>
    <p:extLst>
      <p:ext uri="{BB962C8B-B14F-4D97-AF65-F5344CB8AC3E}">
        <p14:creationId xmlns:p14="http://schemas.microsoft.com/office/powerpoint/2010/main" val="264644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9CC4-AFE6-0928-E6FC-81101E9A6466}"/>
              </a:ext>
            </a:extLst>
          </p:cNvPr>
          <p:cNvSpPr>
            <a:spLocks noGrp="1"/>
          </p:cNvSpPr>
          <p:nvPr>
            <p:ph type="title"/>
          </p:nvPr>
        </p:nvSpPr>
        <p:spPr>
          <a:xfrm>
            <a:off x="581192" y="702156"/>
            <a:ext cx="11029616" cy="1188720"/>
          </a:xfrm>
        </p:spPr>
        <p:txBody>
          <a:bodyPr>
            <a:normAutofit/>
          </a:bodyPr>
          <a:lstStyle/>
          <a:p>
            <a:r>
              <a:rPr lang="en-GB" dirty="0"/>
              <a:t>SCIENCE</a:t>
            </a:r>
          </a:p>
        </p:txBody>
      </p:sp>
      <p:sp>
        <p:nvSpPr>
          <p:cNvPr id="3" name="Content Placeholder 2">
            <a:extLst>
              <a:ext uri="{FF2B5EF4-FFF2-40B4-BE49-F238E27FC236}">
                <a16:creationId xmlns:a16="http://schemas.microsoft.com/office/drawing/2014/main" id="{93AFE462-E650-6E28-1EBF-4A16C10718DE}"/>
              </a:ext>
            </a:extLst>
          </p:cNvPr>
          <p:cNvSpPr>
            <a:spLocks noGrp="1"/>
          </p:cNvSpPr>
          <p:nvPr>
            <p:ph idx="1"/>
          </p:nvPr>
        </p:nvSpPr>
        <p:spPr>
          <a:xfrm>
            <a:off x="581193" y="1890876"/>
            <a:ext cx="7024758" cy="4084474"/>
          </a:xfrm>
        </p:spPr>
        <p:txBody>
          <a:bodyPr>
            <a:normAutofit fontScale="92500"/>
          </a:bodyPr>
          <a:lstStyle/>
          <a:p>
            <a:r>
              <a:rPr lang="en-GB" sz="2800" dirty="0"/>
              <a:t>As the Science curriculum is very different for KS1 and KS2 we have decided to have the whole school doing Science lessons on Tuesday afternoons.</a:t>
            </a:r>
          </a:p>
          <a:p>
            <a:r>
              <a:rPr lang="en-GB" sz="2800" dirty="0"/>
              <a:t>The children will be split into 4 groups: Nursery &amp; Reception / Y1 &amp; 2 / Y3 &amp; 4 / Y5 &amp; 6</a:t>
            </a:r>
          </a:p>
          <a:p>
            <a:r>
              <a:rPr lang="en-GB" sz="2800" dirty="0"/>
              <a:t>This will ensure that all aspects of each curriculum are taught and skills can be developed and built upon in each age group.</a:t>
            </a:r>
          </a:p>
        </p:txBody>
      </p:sp>
      <p:pic>
        <p:nvPicPr>
          <p:cNvPr id="4" name="Picture 3">
            <a:extLst>
              <a:ext uri="{FF2B5EF4-FFF2-40B4-BE49-F238E27FC236}">
                <a16:creationId xmlns:a16="http://schemas.microsoft.com/office/drawing/2014/main" id="{049C9DB2-C16F-1056-C3C5-7194527A3DDB}"/>
              </a:ext>
            </a:extLst>
          </p:cNvPr>
          <p:cNvPicPr>
            <a:picLocks noChangeAspect="1"/>
          </p:cNvPicPr>
          <p:nvPr/>
        </p:nvPicPr>
        <p:blipFill>
          <a:blip r:embed="rId2"/>
          <a:srcRect l="10840" r="21603" b="-1"/>
          <a:stretch>
            <a:fillRect/>
          </a:stretch>
        </p:blipFill>
        <p:spPr>
          <a:xfrm>
            <a:off x="7927806" y="1611757"/>
            <a:ext cx="3683001" cy="3634486"/>
          </a:xfrm>
          <a:prstGeom prst="rect">
            <a:avLst/>
          </a:prstGeom>
        </p:spPr>
      </p:pic>
    </p:spTree>
    <p:extLst>
      <p:ext uri="{BB962C8B-B14F-4D97-AF65-F5344CB8AC3E}">
        <p14:creationId xmlns:p14="http://schemas.microsoft.com/office/powerpoint/2010/main" val="1322834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51DC2-10A1-A5C3-E70C-EC98F152232D}"/>
              </a:ext>
            </a:extLst>
          </p:cNvPr>
          <p:cNvSpPr>
            <a:spLocks noGrp="1"/>
          </p:cNvSpPr>
          <p:nvPr>
            <p:ph type="title"/>
          </p:nvPr>
        </p:nvSpPr>
        <p:spPr>
          <a:xfrm>
            <a:off x="581192" y="702156"/>
            <a:ext cx="11029616" cy="1188720"/>
          </a:xfrm>
        </p:spPr>
        <p:txBody>
          <a:bodyPr>
            <a:normAutofit/>
          </a:bodyPr>
          <a:lstStyle/>
          <a:p>
            <a:r>
              <a:rPr lang="en-US" dirty="0"/>
              <a:t>Reading </a:t>
            </a:r>
            <a:endParaRPr lang="en-GB" dirty="0"/>
          </a:p>
        </p:txBody>
      </p:sp>
      <p:sp>
        <p:nvSpPr>
          <p:cNvPr id="3" name="Content Placeholder 2">
            <a:extLst>
              <a:ext uri="{FF2B5EF4-FFF2-40B4-BE49-F238E27FC236}">
                <a16:creationId xmlns:a16="http://schemas.microsoft.com/office/drawing/2014/main" id="{6B2E76B7-7B28-2CF4-EF1F-B19FCDC11034}"/>
              </a:ext>
            </a:extLst>
          </p:cNvPr>
          <p:cNvSpPr>
            <a:spLocks noGrp="1"/>
          </p:cNvSpPr>
          <p:nvPr>
            <p:ph idx="1"/>
          </p:nvPr>
        </p:nvSpPr>
        <p:spPr>
          <a:xfrm>
            <a:off x="581193" y="1890877"/>
            <a:ext cx="7560272" cy="4084474"/>
          </a:xfrm>
        </p:spPr>
        <p:txBody>
          <a:bodyPr>
            <a:normAutofit fontScale="92500" lnSpcReduction="20000"/>
          </a:bodyPr>
          <a:lstStyle/>
          <a:p>
            <a:r>
              <a:rPr lang="en-US" sz="2400" dirty="0"/>
              <a:t>Reading is very important at this stage of your child’s education – reading as often as possible will help to improve fluency and comprehension.</a:t>
            </a:r>
          </a:p>
          <a:p>
            <a:r>
              <a:rPr lang="en-US" sz="2400" dirty="0"/>
              <a:t>Reading will be helpful in learning spellings and giving story writing ideas.</a:t>
            </a:r>
          </a:p>
          <a:p>
            <a:r>
              <a:rPr lang="en-US" sz="2400" dirty="0"/>
              <a:t>Reading teaches us about different sentence types that we can use in our writing.</a:t>
            </a:r>
          </a:p>
          <a:p>
            <a:r>
              <a:rPr lang="en-US" sz="2400" dirty="0"/>
              <a:t>Please practice with your child as often as you can and return the book to school every day – this will help children to move up on our reading challenge and see their own achievements.</a:t>
            </a:r>
          </a:p>
          <a:p>
            <a:r>
              <a:rPr lang="en-US" sz="2400" dirty="0"/>
              <a:t>Year 3 children should be at around stage 9 and Year 2 at around stage 6 to be at the correct stage.</a:t>
            </a:r>
            <a:endParaRPr lang="en-GB" sz="2400" dirty="0"/>
          </a:p>
        </p:txBody>
      </p:sp>
      <p:pic>
        <p:nvPicPr>
          <p:cNvPr id="4" name="Picture 3">
            <a:extLst>
              <a:ext uri="{FF2B5EF4-FFF2-40B4-BE49-F238E27FC236}">
                <a16:creationId xmlns:a16="http://schemas.microsoft.com/office/drawing/2014/main" id="{95EAF916-6E6E-2592-DDBA-32C9DED9D588}"/>
              </a:ext>
            </a:extLst>
          </p:cNvPr>
          <p:cNvPicPr>
            <a:picLocks noChangeAspect="1"/>
          </p:cNvPicPr>
          <p:nvPr/>
        </p:nvPicPr>
        <p:blipFill>
          <a:blip r:embed="rId2"/>
          <a:srcRect l="12537" r="20031" b="2"/>
          <a:stretch/>
        </p:blipFill>
        <p:spPr>
          <a:xfrm>
            <a:off x="8314375" y="2599980"/>
            <a:ext cx="3420425" cy="3375369"/>
          </a:xfrm>
          <a:prstGeom prst="rect">
            <a:avLst/>
          </a:prstGeom>
        </p:spPr>
      </p:pic>
    </p:spTree>
    <p:extLst>
      <p:ext uri="{BB962C8B-B14F-4D97-AF65-F5344CB8AC3E}">
        <p14:creationId xmlns:p14="http://schemas.microsoft.com/office/powerpoint/2010/main" val="1262816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348C1-F4D4-2634-0F19-A526B3B419F5}"/>
              </a:ext>
            </a:extLst>
          </p:cNvPr>
          <p:cNvSpPr>
            <a:spLocks noGrp="1"/>
          </p:cNvSpPr>
          <p:nvPr>
            <p:ph type="title"/>
          </p:nvPr>
        </p:nvSpPr>
        <p:spPr>
          <a:xfrm>
            <a:off x="581192" y="702156"/>
            <a:ext cx="11029616" cy="1188720"/>
          </a:xfrm>
        </p:spPr>
        <p:txBody>
          <a:bodyPr>
            <a:normAutofit/>
          </a:bodyPr>
          <a:lstStyle/>
          <a:p>
            <a:r>
              <a:rPr lang="en-US" dirty="0"/>
              <a:t>Homework </a:t>
            </a:r>
            <a:endParaRPr lang="en-GB" dirty="0"/>
          </a:p>
        </p:txBody>
      </p:sp>
      <p:sp>
        <p:nvSpPr>
          <p:cNvPr id="3" name="Content Placeholder 2">
            <a:extLst>
              <a:ext uri="{FF2B5EF4-FFF2-40B4-BE49-F238E27FC236}">
                <a16:creationId xmlns:a16="http://schemas.microsoft.com/office/drawing/2014/main" id="{AB21FF71-0E06-F975-4037-954761FB1D51}"/>
              </a:ext>
            </a:extLst>
          </p:cNvPr>
          <p:cNvSpPr>
            <a:spLocks noGrp="1"/>
          </p:cNvSpPr>
          <p:nvPr>
            <p:ph idx="1"/>
          </p:nvPr>
        </p:nvSpPr>
        <p:spPr>
          <a:xfrm>
            <a:off x="581193" y="2034283"/>
            <a:ext cx="7024758" cy="3941067"/>
          </a:xfrm>
        </p:spPr>
        <p:txBody>
          <a:bodyPr>
            <a:normAutofit fontScale="92500"/>
          </a:bodyPr>
          <a:lstStyle/>
          <a:p>
            <a:r>
              <a:rPr lang="en-US" sz="2400" dirty="0"/>
              <a:t>Each Friday the children will receive a homework sheet.</a:t>
            </a:r>
          </a:p>
          <a:p>
            <a:r>
              <a:rPr lang="en-US" sz="2400" dirty="0"/>
              <a:t>Spellings – please learn these at home ready for a test on the following Friday. (We will also practice these in school but only as time allows)</a:t>
            </a:r>
          </a:p>
          <a:p>
            <a:r>
              <a:rPr lang="en-US" sz="2400" dirty="0"/>
              <a:t>Times Tables – these will also be tested on a Friday morning. (These will relate to the times tables that we are practicing at school and the aim is to have fast recall of multiplication and division facts for each times table.</a:t>
            </a:r>
          </a:p>
          <a:p>
            <a:r>
              <a:rPr lang="en-US" sz="2400" dirty="0"/>
              <a:t>Y2 will need to know 2, 5 and 10 times tables and Y3 will extend this to 3, 4 and 8 times tables.</a:t>
            </a:r>
          </a:p>
        </p:txBody>
      </p:sp>
      <p:pic>
        <p:nvPicPr>
          <p:cNvPr id="4" name="Picture 3">
            <a:extLst>
              <a:ext uri="{FF2B5EF4-FFF2-40B4-BE49-F238E27FC236}">
                <a16:creationId xmlns:a16="http://schemas.microsoft.com/office/drawing/2014/main" id="{A9C1D39D-1ACA-BA30-FAA9-4E2D7EA10BA0}"/>
              </a:ext>
            </a:extLst>
          </p:cNvPr>
          <p:cNvPicPr>
            <a:picLocks noChangeAspect="1"/>
          </p:cNvPicPr>
          <p:nvPr/>
        </p:nvPicPr>
        <p:blipFill>
          <a:blip r:embed="rId2"/>
          <a:srcRect r="1" b="1318"/>
          <a:stretch/>
        </p:blipFill>
        <p:spPr>
          <a:xfrm>
            <a:off x="8051799" y="2340864"/>
            <a:ext cx="3683001" cy="3634486"/>
          </a:xfrm>
          <a:prstGeom prst="rect">
            <a:avLst/>
          </a:prstGeom>
        </p:spPr>
      </p:pic>
    </p:spTree>
    <p:extLst>
      <p:ext uri="{BB962C8B-B14F-4D97-AF65-F5344CB8AC3E}">
        <p14:creationId xmlns:p14="http://schemas.microsoft.com/office/powerpoint/2010/main" val="1436168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7B3CC-5E5F-E805-BD72-AD6509FC802E}"/>
              </a:ext>
            </a:extLst>
          </p:cNvPr>
          <p:cNvSpPr>
            <a:spLocks noGrp="1"/>
          </p:cNvSpPr>
          <p:nvPr>
            <p:ph type="title"/>
          </p:nvPr>
        </p:nvSpPr>
        <p:spPr>
          <a:xfrm>
            <a:off x="581192" y="702156"/>
            <a:ext cx="11029616" cy="1188720"/>
          </a:xfrm>
        </p:spPr>
        <p:txBody>
          <a:bodyPr>
            <a:normAutofit/>
          </a:bodyPr>
          <a:lstStyle/>
          <a:p>
            <a:r>
              <a:rPr lang="en-US" dirty="0"/>
              <a:t>Physical education – PE </a:t>
            </a:r>
            <a:endParaRPr lang="en-GB" dirty="0"/>
          </a:p>
        </p:txBody>
      </p:sp>
      <p:sp>
        <p:nvSpPr>
          <p:cNvPr id="3" name="Content Placeholder 2">
            <a:extLst>
              <a:ext uri="{FF2B5EF4-FFF2-40B4-BE49-F238E27FC236}">
                <a16:creationId xmlns:a16="http://schemas.microsoft.com/office/drawing/2014/main" id="{63A480D6-8D26-6644-0F9C-943BB727327F}"/>
              </a:ext>
            </a:extLst>
          </p:cNvPr>
          <p:cNvSpPr>
            <a:spLocks noGrp="1"/>
          </p:cNvSpPr>
          <p:nvPr>
            <p:ph idx="1"/>
          </p:nvPr>
        </p:nvSpPr>
        <p:spPr>
          <a:xfrm>
            <a:off x="581193" y="2340864"/>
            <a:ext cx="7024758" cy="3634486"/>
          </a:xfrm>
        </p:spPr>
        <p:txBody>
          <a:bodyPr>
            <a:normAutofit lnSpcReduction="10000"/>
          </a:bodyPr>
          <a:lstStyle/>
          <a:p>
            <a:r>
              <a:rPr lang="en-US" sz="2800" dirty="0"/>
              <a:t>This half term PE is on a Monday morning (Boxercise) and a Friday morning (Invasion Games).</a:t>
            </a:r>
          </a:p>
          <a:p>
            <a:r>
              <a:rPr lang="en-US" sz="2800" dirty="0"/>
              <a:t>Friday Fitness Club is available for the Y3 children every Friday before school for this half term.</a:t>
            </a:r>
          </a:p>
          <a:p>
            <a:r>
              <a:rPr lang="en-US" sz="2800" dirty="0"/>
              <a:t>After half term PE may change so watch out for the information on the school newsletter.</a:t>
            </a:r>
            <a:endParaRPr lang="en-GB" sz="2800" dirty="0"/>
          </a:p>
        </p:txBody>
      </p:sp>
      <p:pic>
        <p:nvPicPr>
          <p:cNvPr id="4" name="Picture 3">
            <a:extLst>
              <a:ext uri="{FF2B5EF4-FFF2-40B4-BE49-F238E27FC236}">
                <a16:creationId xmlns:a16="http://schemas.microsoft.com/office/drawing/2014/main" id="{8CBEF78B-9497-1025-7828-DE13DF113D7C}"/>
              </a:ext>
            </a:extLst>
          </p:cNvPr>
          <p:cNvPicPr>
            <a:picLocks noChangeAspect="1"/>
          </p:cNvPicPr>
          <p:nvPr/>
        </p:nvPicPr>
        <p:blipFill>
          <a:blip r:embed="rId2"/>
          <a:srcRect r="1" b="1318"/>
          <a:stretch/>
        </p:blipFill>
        <p:spPr>
          <a:xfrm>
            <a:off x="8051799" y="2340864"/>
            <a:ext cx="3683001" cy="3634486"/>
          </a:xfrm>
          <a:prstGeom prst="rect">
            <a:avLst/>
          </a:prstGeom>
        </p:spPr>
      </p:pic>
    </p:spTree>
    <p:extLst>
      <p:ext uri="{BB962C8B-B14F-4D97-AF65-F5344CB8AC3E}">
        <p14:creationId xmlns:p14="http://schemas.microsoft.com/office/powerpoint/2010/main" val="25279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8F102F1-76F1-7CD8-FD43-1FEB9C2B9DAA}"/>
              </a:ext>
            </a:extLst>
          </p:cNvPr>
          <p:cNvSpPr>
            <a:spLocks noGrp="1"/>
          </p:cNvSpPr>
          <p:nvPr>
            <p:ph type="title"/>
          </p:nvPr>
        </p:nvSpPr>
        <p:spPr>
          <a:xfrm>
            <a:off x="803189" y="1209184"/>
            <a:ext cx="3089189" cy="4734416"/>
          </a:xfrm>
        </p:spPr>
        <p:txBody>
          <a:bodyPr anchor="ctr">
            <a:normAutofit/>
          </a:bodyPr>
          <a:lstStyle/>
          <a:p>
            <a:r>
              <a:rPr lang="en-US">
                <a:solidFill>
                  <a:srgbClr val="FFFFFF"/>
                </a:solidFill>
              </a:rPr>
              <a:t>Handwriting </a:t>
            </a:r>
            <a:endParaRPr lang="en-GB">
              <a:solidFill>
                <a:srgbClr val="FFFFFF"/>
              </a:solidFill>
            </a:endParaRPr>
          </a:p>
        </p:txBody>
      </p:sp>
      <p:sp>
        <p:nvSpPr>
          <p:cNvPr id="3" name="Content Placeholder 2">
            <a:extLst>
              <a:ext uri="{FF2B5EF4-FFF2-40B4-BE49-F238E27FC236}">
                <a16:creationId xmlns:a16="http://schemas.microsoft.com/office/drawing/2014/main" id="{99C5DE9B-DFCD-7538-EE2B-06AEB4D35982}"/>
              </a:ext>
            </a:extLst>
          </p:cNvPr>
          <p:cNvSpPr>
            <a:spLocks noGrp="1"/>
          </p:cNvSpPr>
          <p:nvPr>
            <p:ph idx="1"/>
          </p:nvPr>
        </p:nvSpPr>
        <p:spPr>
          <a:xfrm>
            <a:off x="4561870" y="723900"/>
            <a:ext cx="7183597" cy="3152362"/>
          </a:xfrm>
        </p:spPr>
        <p:txBody>
          <a:bodyPr>
            <a:normAutofit/>
          </a:bodyPr>
          <a:lstStyle/>
          <a:p>
            <a:r>
              <a:rPr lang="en-US" sz="2400" dirty="0"/>
              <a:t>Children will be encouraged to used a neat style of handwriting in all of their work and we will practice using joined handwriting as we progress through the year.</a:t>
            </a:r>
          </a:p>
          <a:p>
            <a:r>
              <a:rPr lang="en-US" sz="2400" dirty="0"/>
              <a:t>If your child needs support with this, then please help them to form their letters correctly as this will make it easier for them to do joined writing later on.</a:t>
            </a:r>
          </a:p>
        </p:txBody>
      </p:sp>
      <p:pic>
        <p:nvPicPr>
          <p:cNvPr id="4" name="Picture 3">
            <a:extLst>
              <a:ext uri="{FF2B5EF4-FFF2-40B4-BE49-F238E27FC236}">
                <a16:creationId xmlns:a16="http://schemas.microsoft.com/office/drawing/2014/main" id="{F22C19D0-DAB2-00A1-9D6E-06BC2525A87D}"/>
              </a:ext>
            </a:extLst>
          </p:cNvPr>
          <p:cNvPicPr>
            <a:picLocks noChangeAspect="1"/>
          </p:cNvPicPr>
          <p:nvPr/>
        </p:nvPicPr>
        <p:blipFill>
          <a:blip r:embed="rId2"/>
          <a:stretch>
            <a:fillRect/>
          </a:stretch>
        </p:blipFill>
        <p:spPr>
          <a:xfrm>
            <a:off x="6192206" y="4149588"/>
            <a:ext cx="3922925" cy="2196838"/>
          </a:xfrm>
          <a:prstGeom prst="rect">
            <a:avLst/>
          </a:prstGeom>
        </p:spPr>
      </p:pic>
    </p:spTree>
    <p:extLst>
      <p:ext uri="{BB962C8B-B14F-4D97-AF65-F5344CB8AC3E}">
        <p14:creationId xmlns:p14="http://schemas.microsoft.com/office/powerpoint/2010/main" val="1122405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42DF98-B71B-6DFF-7FE5-1C748AA4619F}"/>
              </a:ext>
            </a:extLst>
          </p:cNvPr>
          <p:cNvSpPr>
            <a:spLocks noGrp="1"/>
          </p:cNvSpPr>
          <p:nvPr>
            <p:ph type="title"/>
          </p:nvPr>
        </p:nvSpPr>
        <p:spPr>
          <a:xfrm>
            <a:off x="581192" y="702156"/>
            <a:ext cx="11029616" cy="1188720"/>
          </a:xfrm>
        </p:spPr>
        <p:txBody>
          <a:bodyPr>
            <a:normAutofit/>
          </a:bodyPr>
          <a:lstStyle/>
          <a:p>
            <a:r>
              <a:rPr lang="en-US" dirty="0"/>
              <a:t>Purple Mash </a:t>
            </a:r>
            <a:endParaRPr lang="en-GB" dirty="0"/>
          </a:p>
        </p:txBody>
      </p:sp>
      <p:sp>
        <p:nvSpPr>
          <p:cNvPr id="11" name="Rectangle 10">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07EF2A5B-5D6C-BF5D-4322-63268A716368}"/>
              </a:ext>
            </a:extLst>
          </p:cNvPr>
          <p:cNvSpPr>
            <a:spLocks noGrp="1"/>
          </p:cNvSpPr>
          <p:nvPr>
            <p:ph idx="1"/>
          </p:nvPr>
        </p:nvSpPr>
        <p:spPr>
          <a:xfrm>
            <a:off x="581193" y="2180496"/>
            <a:ext cx="6917210" cy="4045683"/>
          </a:xfrm>
        </p:spPr>
        <p:txBody>
          <a:bodyPr>
            <a:normAutofit/>
          </a:bodyPr>
          <a:lstStyle/>
          <a:p>
            <a:r>
              <a:rPr lang="en-US" sz="2400" dirty="0"/>
              <a:t>Every child has a Purple Mash login that they can use at home.</a:t>
            </a:r>
          </a:p>
          <a:p>
            <a:r>
              <a:rPr lang="en-US" sz="2400" dirty="0"/>
              <a:t>Our spellings for Year 3 are on this – there are quizzes and worksheets for learning the spellings.</a:t>
            </a:r>
          </a:p>
          <a:p>
            <a:r>
              <a:rPr lang="en-US" sz="2400" dirty="0"/>
              <a:t>Our ICT lessons are on this – our first topic is CODING. The children can access all the activities at home to practice.  They come with power points, instructions and video help.</a:t>
            </a:r>
            <a:endParaRPr lang="en-GB" sz="2400" dirty="0"/>
          </a:p>
        </p:txBody>
      </p:sp>
      <p:sp>
        <p:nvSpPr>
          <p:cNvPr id="17" name="Rectangle 16">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6" y="2180496"/>
            <a:ext cx="3703321"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109FE64-DF4A-D60B-1015-8F518380F295}"/>
              </a:ext>
            </a:extLst>
          </p:cNvPr>
          <p:cNvPicPr>
            <a:picLocks noChangeAspect="1"/>
          </p:cNvPicPr>
          <p:nvPr/>
        </p:nvPicPr>
        <p:blipFill>
          <a:blip r:embed="rId2"/>
          <a:stretch>
            <a:fillRect/>
          </a:stretch>
        </p:blipFill>
        <p:spPr>
          <a:xfrm>
            <a:off x="8363915" y="2671858"/>
            <a:ext cx="3059782" cy="3059782"/>
          </a:xfrm>
          <a:prstGeom prst="rect">
            <a:avLst/>
          </a:prstGeom>
        </p:spPr>
      </p:pic>
    </p:spTree>
    <p:extLst>
      <p:ext uri="{BB962C8B-B14F-4D97-AF65-F5344CB8AC3E}">
        <p14:creationId xmlns:p14="http://schemas.microsoft.com/office/powerpoint/2010/main" val="2946155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EF3DA-4BA3-0D9D-51F3-E34051AD44AD}"/>
              </a:ext>
            </a:extLst>
          </p:cNvPr>
          <p:cNvSpPr>
            <a:spLocks noGrp="1"/>
          </p:cNvSpPr>
          <p:nvPr>
            <p:ph type="title"/>
          </p:nvPr>
        </p:nvSpPr>
        <p:spPr>
          <a:xfrm>
            <a:off x="581192" y="702156"/>
            <a:ext cx="11029616" cy="1188720"/>
          </a:xfrm>
        </p:spPr>
        <p:txBody>
          <a:bodyPr>
            <a:normAutofit/>
          </a:bodyPr>
          <a:lstStyle/>
          <a:p>
            <a:r>
              <a:rPr lang="en-US" dirty="0"/>
              <a:t>Water bottles &amp; snacks </a:t>
            </a:r>
            <a:endParaRPr lang="en-GB" dirty="0"/>
          </a:p>
        </p:txBody>
      </p:sp>
      <p:sp>
        <p:nvSpPr>
          <p:cNvPr id="9" name="Rectangle 8">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Rectangle 12">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2BB9784-EE07-0470-F76D-718D8554423B}"/>
              </a:ext>
            </a:extLst>
          </p:cNvPr>
          <p:cNvPicPr>
            <a:picLocks noChangeAspect="1"/>
          </p:cNvPicPr>
          <p:nvPr/>
        </p:nvPicPr>
        <p:blipFill>
          <a:blip r:embed="rId2"/>
          <a:srcRect l="3011" r="6023" b="2"/>
          <a:stretch/>
        </p:blipFill>
        <p:spPr>
          <a:xfrm>
            <a:off x="611392" y="2347105"/>
            <a:ext cx="5074920" cy="3712464"/>
          </a:xfrm>
          <a:prstGeom prst="rect">
            <a:avLst/>
          </a:prstGeom>
        </p:spPr>
      </p:pic>
      <p:sp>
        <p:nvSpPr>
          <p:cNvPr id="3" name="Content Placeholder 2">
            <a:extLst>
              <a:ext uri="{FF2B5EF4-FFF2-40B4-BE49-F238E27FC236}">
                <a16:creationId xmlns:a16="http://schemas.microsoft.com/office/drawing/2014/main" id="{0779E801-47CD-7126-8368-52CEB24EE3FF}"/>
              </a:ext>
            </a:extLst>
          </p:cNvPr>
          <p:cNvSpPr>
            <a:spLocks noGrp="1"/>
          </p:cNvSpPr>
          <p:nvPr>
            <p:ph idx="1"/>
          </p:nvPr>
        </p:nvSpPr>
        <p:spPr>
          <a:xfrm>
            <a:off x="6340830" y="2340864"/>
            <a:ext cx="5269977" cy="3634486"/>
          </a:xfrm>
        </p:spPr>
        <p:txBody>
          <a:bodyPr>
            <a:normAutofit lnSpcReduction="10000"/>
          </a:bodyPr>
          <a:lstStyle/>
          <a:p>
            <a:r>
              <a:rPr lang="en-US" sz="2400" dirty="0"/>
              <a:t>Please make sure that your child has a water bottle in school everyday.  If they wish to leave this in school, they can and can fill it with fresh water every morning.</a:t>
            </a:r>
          </a:p>
          <a:p>
            <a:r>
              <a:rPr lang="en-US" sz="2400" dirty="0"/>
              <a:t>Snacks – These must be healthy and nut free – please do NOT send in crisps, biscuits, chocolate or sweets as they will not be able to have these snacks.</a:t>
            </a:r>
            <a:endParaRPr lang="en-GB" sz="2400" dirty="0"/>
          </a:p>
        </p:txBody>
      </p:sp>
    </p:spTree>
    <p:extLst>
      <p:ext uri="{BB962C8B-B14F-4D97-AF65-F5344CB8AC3E}">
        <p14:creationId xmlns:p14="http://schemas.microsoft.com/office/powerpoint/2010/main" val="1700194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72EB7-8989-B7FD-1502-959F82CCD531}"/>
              </a:ext>
            </a:extLst>
          </p:cNvPr>
          <p:cNvSpPr>
            <a:spLocks noGrp="1"/>
          </p:cNvSpPr>
          <p:nvPr>
            <p:ph type="title"/>
          </p:nvPr>
        </p:nvSpPr>
        <p:spPr/>
        <p:txBody>
          <a:bodyPr/>
          <a:lstStyle/>
          <a:p>
            <a:pPr algn="ctr"/>
            <a:r>
              <a:rPr lang="en-GB" dirty="0"/>
              <a:t>Uniform / Attendance</a:t>
            </a:r>
          </a:p>
        </p:txBody>
      </p:sp>
      <p:sp>
        <p:nvSpPr>
          <p:cNvPr id="3" name="Content Placeholder 2">
            <a:extLst>
              <a:ext uri="{FF2B5EF4-FFF2-40B4-BE49-F238E27FC236}">
                <a16:creationId xmlns:a16="http://schemas.microsoft.com/office/drawing/2014/main" id="{0CFA0F9D-931D-4F4D-F9DE-0BBA2F25EC0E}"/>
              </a:ext>
            </a:extLst>
          </p:cNvPr>
          <p:cNvSpPr>
            <a:spLocks noGrp="1"/>
          </p:cNvSpPr>
          <p:nvPr>
            <p:ph idx="1"/>
          </p:nvPr>
        </p:nvSpPr>
        <p:spPr/>
        <p:txBody>
          <a:bodyPr>
            <a:normAutofit fontScale="92500"/>
          </a:bodyPr>
          <a:lstStyle/>
          <a:p>
            <a:r>
              <a:rPr lang="en-GB" sz="3200" dirty="0"/>
              <a:t>Don’t forget that we have a selection of pre-loved uniform in the front office so if you need any spare uniform, please help yourself.</a:t>
            </a:r>
          </a:p>
          <a:p>
            <a:endParaRPr lang="en-GB" sz="3200" dirty="0"/>
          </a:p>
          <a:p>
            <a:r>
              <a:rPr lang="en-GB" sz="3200" dirty="0"/>
              <a:t>It is really important that the children have a good attendance as missing school means missing important concepts and this will have an impact on future learning.  Please think before planning activities or holidays in school time!</a:t>
            </a:r>
          </a:p>
        </p:txBody>
      </p:sp>
    </p:spTree>
    <p:extLst>
      <p:ext uri="{BB962C8B-B14F-4D97-AF65-F5344CB8AC3E}">
        <p14:creationId xmlns:p14="http://schemas.microsoft.com/office/powerpoint/2010/main" val="528324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514B0-8D90-1780-B924-D4781E83FD7F}"/>
              </a:ext>
            </a:extLst>
          </p:cNvPr>
          <p:cNvSpPr>
            <a:spLocks noGrp="1"/>
          </p:cNvSpPr>
          <p:nvPr>
            <p:ph type="title"/>
          </p:nvPr>
        </p:nvSpPr>
        <p:spPr/>
        <p:txBody>
          <a:bodyPr/>
          <a:lstStyle/>
          <a:p>
            <a:r>
              <a:rPr lang="en-US" dirty="0"/>
              <a:t>Any Questions?</a:t>
            </a:r>
            <a:endParaRPr lang="en-GB" dirty="0"/>
          </a:p>
        </p:txBody>
      </p:sp>
      <p:pic>
        <p:nvPicPr>
          <p:cNvPr id="4" name="Content Placeholder 3">
            <a:extLst>
              <a:ext uri="{FF2B5EF4-FFF2-40B4-BE49-F238E27FC236}">
                <a16:creationId xmlns:a16="http://schemas.microsoft.com/office/drawing/2014/main" id="{84B1FE04-4B43-C25A-C468-E5EDE80FAC3E}"/>
              </a:ext>
            </a:extLst>
          </p:cNvPr>
          <p:cNvPicPr>
            <a:picLocks noGrp="1" noChangeAspect="1"/>
          </p:cNvPicPr>
          <p:nvPr>
            <p:ph idx="1"/>
          </p:nvPr>
        </p:nvPicPr>
        <p:blipFill>
          <a:blip r:embed="rId2"/>
          <a:stretch>
            <a:fillRect/>
          </a:stretch>
        </p:blipFill>
        <p:spPr>
          <a:xfrm>
            <a:off x="1828800" y="1919130"/>
            <a:ext cx="8850596" cy="4595502"/>
          </a:xfrm>
          <a:prstGeom prst="rect">
            <a:avLst/>
          </a:prstGeom>
        </p:spPr>
      </p:pic>
    </p:spTree>
    <p:extLst>
      <p:ext uri="{BB962C8B-B14F-4D97-AF65-F5344CB8AC3E}">
        <p14:creationId xmlns:p14="http://schemas.microsoft.com/office/powerpoint/2010/main" val="3668462155"/>
      </p:ext>
    </p:extLst>
  </p:cSld>
  <p:clrMapOvr>
    <a:masterClrMapping/>
  </p:clrMapOvr>
</p:sld>
</file>

<file path=ppt/theme/theme1.xml><?xml version="1.0" encoding="utf-8"?>
<a:theme xmlns:a="http://schemas.openxmlformats.org/drawingml/2006/main" name="DividendVTI">
  <a:themeElements>
    <a:clrScheme name="AnalogousFromRegularSeedLeftStep">
      <a:dk1>
        <a:srgbClr val="000000"/>
      </a:dk1>
      <a:lt1>
        <a:srgbClr val="FFFFFF"/>
      </a:lt1>
      <a:dk2>
        <a:srgbClr val="1B3025"/>
      </a:dk2>
      <a:lt2>
        <a:srgbClr val="F3F0F1"/>
      </a:lt2>
      <a:accent1>
        <a:srgbClr val="20B786"/>
      </a:accent1>
      <a:accent2>
        <a:srgbClr val="14BB3F"/>
      </a:accent2>
      <a:accent3>
        <a:srgbClr val="39BA21"/>
      </a:accent3>
      <a:accent4>
        <a:srgbClr val="6FB213"/>
      </a:accent4>
      <a:accent5>
        <a:srgbClr val="A4A51D"/>
      </a:accent5>
      <a:accent6>
        <a:srgbClr val="D58817"/>
      </a:accent6>
      <a:hlink>
        <a:srgbClr val="C34C73"/>
      </a:hlink>
      <a:folHlink>
        <a:srgbClr val="7F7F7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0</TotalTime>
  <Words>647</Words>
  <Application>Microsoft Office PowerPoint</Application>
  <PresentationFormat>Widescreen</PresentationFormat>
  <Paragraphs>36</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Gill Sans MT</vt:lpstr>
      <vt:lpstr>Wingdings 2</vt:lpstr>
      <vt:lpstr>DividendVTI</vt:lpstr>
      <vt:lpstr>Year 2 &amp; 3 Mrs Priestner Mrs charnock</vt:lpstr>
      <vt:lpstr>Subjects</vt:lpstr>
      <vt:lpstr>SCIENCE</vt:lpstr>
      <vt:lpstr>Reading </vt:lpstr>
      <vt:lpstr>Homework </vt:lpstr>
      <vt:lpstr>Physical education – PE </vt:lpstr>
      <vt:lpstr>Handwriting </vt:lpstr>
      <vt:lpstr>Purple Mash </vt:lpstr>
      <vt:lpstr>Water bottles &amp; snacks </vt:lpstr>
      <vt:lpstr>Uniform / Attendance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and 4 Mrs Priestner</dc:title>
  <dc:creator>Carole Priestner</dc:creator>
  <cp:lastModifiedBy>JASMINE SARGENT</cp:lastModifiedBy>
  <cp:revision>6</cp:revision>
  <dcterms:created xsi:type="dcterms:W3CDTF">2024-09-12T12:46:58Z</dcterms:created>
  <dcterms:modified xsi:type="dcterms:W3CDTF">2026-09-07T16:40:16Z</dcterms:modified>
</cp:coreProperties>
</file>