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7"/>
  </p:notes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4" r:id="rId26"/>
  </p:sldIdLst>
  <p:sldSz cx="9144000" cy="5143500" type="screen16x9"/>
  <p:notesSz cx="6858000" cy="9144000"/>
  <p:embeddedFontLst>
    <p:embeddedFont>
      <p:font typeface="Corbel" panose="020B0503020204020204" pitchFamily="34" charset="0"/>
      <p:regular r:id="rId28"/>
      <p:bold r:id="rId29"/>
      <p:italic r:id="rId30"/>
      <p:boldItalic r:id="rId31"/>
    </p:embeddedFont>
    <p:embeddedFont>
      <p:font typeface="Nunito" pitchFamily="2" charset="0"/>
      <p:regular r:id="rId32"/>
      <p:bold r:id="rId33"/>
      <p:italic r:id="rId34"/>
      <p:boldItalic r:id="rId35"/>
    </p:embeddedFont>
    <p:embeddedFont>
      <p:font typeface="Nunito Sans SemiBold" pitchFamily="2" charset="0"/>
      <p:regular r:id="rId36"/>
      <p:bold r:id="rId37"/>
      <p:italic r:id="rId38"/>
      <p:boldItalic r:id="rId39"/>
    </p:embeddedFont>
    <p:embeddedFont>
      <p:font typeface="Nunito SemiBold" pitchFamily="2"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9" roundtripDataSignature="AMtx7mgWAY8iKfDV08h0bieAxJ7MMRj6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278D19-D6ED-40E3-A700-362E6DB5E9D6}" v="3" dt="2026-02-06T16:57:48.3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2.fntdata"/><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font" Target="fonts/font15.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2.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49"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font" Target="fonts/font16.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20" Type="http://schemas.openxmlformats.org/officeDocument/2006/relationships/slide" Target="slides/slide19.xml"/><Relationship Id="rId41" Type="http://schemas.openxmlformats.org/officeDocument/2006/relationships/font" Target="fonts/font14.fntdata"/><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26, equivalent fractions or the exact decimal are accepted.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6" name="Google Shape;24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Note that some schools will want to remove the first bullet point, encouraging pupils not to revise at home and instead keep revision in school.</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33"/>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34"/>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34"/>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34"/>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34"/>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1">
            <a:lumMod val="20000"/>
            <a:lumOff val="80000"/>
          </a:schemeClr>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Shape 27"/>
        <p:cNvGrpSpPr/>
        <p:nvPr/>
      </p:nvGrpSpPr>
      <p:grpSpPr>
        <a:xfrm>
          <a:off x="0" y="0"/>
          <a:ext cx="0" cy="0"/>
          <a:chOff x="0" y="0"/>
          <a:chExt cx="0" cy="0"/>
        </a:xfrm>
      </p:grpSpPr>
      <p:sp>
        <p:nvSpPr>
          <p:cNvPr id="28" name="Google Shape;28;p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1"/>
          <p:cNvSpPr txBox="1">
            <a:spLocks noGrp="1"/>
          </p:cNvSpPr>
          <p:nvPr>
            <p:ph type="ctrTitle"/>
          </p:nvPr>
        </p:nvSpPr>
        <p:spPr>
          <a:xfrm>
            <a:off x="311700" y="2836625"/>
            <a:ext cx="8520600" cy="141672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endParaRPr dirty="0">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endParaRPr sz="4800" dirty="0">
              <a:solidFill>
                <a:schemeClr val="lt1"/>
              </a:solidFill>
              <a:latin typeface="Arial"/>
              <a:ea typeface="Arial"/>
              <a:cs typeface="Arial"/>
              <a:sym typeface="Arial"/>
            </a:endParaRPr>
          </a:p>
          <a:p>
            <a:r>
              <a:rPr lang="en-GB" sz="4000" b="1" dirty="0">
                <a:solidFill>
                  <a:schemeClr val="lt1"/>
                </a:solidFill>
                <a:latin typeface="Corbel" panose="020B0503020204020204" pitchFamily="34" charset="0"/>
                <a:sym typeface="Arial"/>
              </a:rPr>
              <a:t>Year 6 SATs </a:t>
            </a:r>
            <a:r>
              <a:rPr lang="en-GB" sz="4000" b="1" dirty="0">
                <a:solidFill>
                  <a:schemeClr val="lt1"/>
                </a:solidFill>
                <a:latin typeface="Corbel" panose="020B0503020204020204" pitchFamily="34" charset="0"/>
              </a:rPr>
              <a:t>2026</a:t>
            </a:r>
            <a:br>
              <a:rPr lang="en-GB" sz="4000" b="1" dirty="0">
                <a:solidFill>
                  <a:schemeClr val="lt1"/>
                </a:solidFill>
                <a:latin typeface="Corbel" panose="020B0503020204020204" pitchFamily="34" charset="0"/>
              </a:rPr>
            </a:br>
            <a:r>
              <a:rPr lang="en-GB" sz="4000" b="1" dirty="0">
                <a:solidFill>
                  <a:schemeClr val="lt1"/>
                </a:solidFill>
                <a:latin typeface="Corbel" panose="020B0503020204020204" pitchFamily="34" charset="0"/>
              </a:rPr>
              <a:t>Information</a:t>
            </a:r>
            <a:r>
              <a:rPr lang="en-GB" sz="4000" b="1" dirty="0">
                <a:solidFill>
                  <a:schemeClr val="lt1"/>
                </a:solidFill>
                <a:latin typeface="Corbel" panose="020B0503020204020204" pitchFamily="34" charset="0"/>
                <a:sym typeface="Arial"/>
              </a:rPr>
              <a:t> for Parents </a:t>
            </a:r>
            <a:r>
              <a:rPr lang="en-GB" sz="4000" b="1" dirty="0">
                <a:solidFill>
                  <a:schemeClr val="lt1"/>
                </a:solidFill>
                <a:latin typeface="Corbel" panose="020B0503020204020204" pitchFamily="34" charset="0"/>
              </a:rPr>
              <a:t>&amp; </a:t>
            </a:r>
            <a:r>
              <a:rPr lang="en-GB" sz="4000" b="1" dirty="0">
                <a:solidFill>
                  <a:schemeClr val="lt1"/>
                </a:solidFill>
                <a:latin typeface="Corbel" panose="020B0503020204020204" pitchFamily="34" charset="0"/>
                <a:sym typeface="Arial"/>
              </a:rPr>
              <a:t>Carers </a:t>
            </a:r>
            <a:endParaRPr lang="en-GB" sz="4000" b="1" dirty="0">
              <a:solidFill>
                <a:schemeClr val="lt1"/>
              </a:solidFill>
              <a:latin typeface="Corbel" panose="020B0503020204020204" pitchFamily="34" charset="0"/>
            </a:endParaRPr>
          </a:p>
        </p:txBody>
      </p:sp>
      <p:pic>
        <p:nvPicPr>
          <p:cNvPr id="2" name="Picture 1" descr="A logo with a crown and a bird&#10;&#10;AI-generated content may be incorrect.">
            <a:extLst>
              <a:ext uri="{FF2B5EF4-FFF2-40B4-BE49-F238E27FC236}">
                <a16:creationId xmlns:a16="http://schemas.microsoft.com/office/drawing/2014/main" id="{3BF94BCD-DC84-8F58-13F3-46E2EE15EC50}"/>
              </a:ext>
            </a:extLst>
          </p:cNvPr>
          <p:cNvPicPr>
            <a:picLocks noChangeAspect="1"/>
          </p:cNvPicPr>
          <p:nvPr/>
        </p:nvPicPr>
        <p:blipFill>
          <a:blip r:embed="rId3"/>
          <a:stretch>
            <a:fillRect/>
          </a:stretch>
        </p:blipFill>
        <p:spPr>
          <a:xfrm>
            <a:off x="4012955" y="1286975"/>
            <a:ext cx="1030166" cy="103089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400" b="1" dirty="0">
                <a:solidFill>
                  <a:srgbClr val="C00000"/>
                </a:solidFill>
                <a:latin typeface="Corbel"/>
              </a:rPr>
              <a:t>What are the SATs? </a:t>
            </a:r>
            <a:endParaRPr lang="en-US" sz="2400" b="1" dirty="0">
              <a:solidFill>
                <a:srgbClr val="C00000"/>
              </a:solidFill>
              <a:latin typeface="Corbel"/>
            </a:endParaRPr>
          </a:p>
        </p:txBody>
      </p:sp>
      <p:sp>
        <p:nvSpPr>
          <p:cNvPr id="36" name="Google Shape;36;p2"/>
          <p:cNvSpPr txBox="1">
            <a:spLocks noGrp="1"/>
          </p:cNvSpPr>
          <p:nvPr>
            <p:ph type="body" idx="1"/>
          </p:nvPr>
        </p:nvSpPr>
        <p:spPr>
          <a:xfrm>
            <a:off x="122843" y="739302"/>
            <a:ext cx="8885950" cy="4317515"/>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sz="1800" dirty="0">
                <a:latin typeface="Corbel"/>
              </a:rPr>
              <a:t>SATs are the Standardised Assessment Tests that are given to children at the end of Key Stage 2. </a:t>
            </a:r>
            <a:endParaRPr lang="en-US" sz="1800" dirty="0">
              <a:latin typeface="Corbel"/>
            </a:endParaRPr>
          </a:p>
          <a:p>
            <a:pPr marL="457200" lvl="0" indent="-342900" algn="l" rtl="0">
              <a:lnSpc>
                <a:spcPct val="115000"/>
              </a:lnSpc>
              <a:spcBef>
                <a:spcPts val="0"/>
              </a:spcBef>
              <a:spcAft>
                <a:spcPts val="0"/>
              </a:spcAft>
              <a:buSzPts val="1800"/>
              <a:buFont typeface="Nunito"/>
              <a:buChar char="●"/>
            </a:pPr>
            <a:r>
              <a:rPr lang="en-GB" sz="1800" dirty="0">
                <a:latin typeface="Corbel"/>
              </a:rPr>
              <a:t>The SATs take place over four days, starting on </a:t>
            </a:r>
            <a:r>
              <a:rPr lang="en-GB" sz="1800" dirty="0">
                <a:solidFill>
                  <a:srgbClr val="C00000"/>
                </a:solidFill>
                <a:latin typeface="Corbel"/>
              </a:rPr>
              <a:t>Monday 11</a:t>
            </a:r>
            <a:r>
              <a:rPr lang="en-GB" sz="1800" baseline="30000" dirty="0">
                <a:solidFill>
                  <a:srgbClr val="C00000"/>
                </a:solidFill>
                <a:latin typeface="Corbel"/>
              </a:rPr>
              <a:t>th</a:t>
            </a:r>
            <a:r>
              <a:rPr lang="en-GB" sz="1800" dirty="0">
                <a:solidFill>
                  <a:srgbClr val="C00000"/>
                </a:solidFill>
                <a:latin typeface="Corbel"/>
              </a:rPr>
              <a:t> May </a:t>
            </a:r>
            <a:r>
              <a:rPr lang="en-GB" sz="1800" dirty="0">
                <a:solidFill>
                  <a:schemeClr val="tx1"/>
                </a:solidFill>
                <a:latin typeface="Corbel"/>
              </a:rPr>
              <a:t>ending on</a:t>
            </a:r>
            <a:r>
              <a:rPr lang="en-GB" sz="1800" dirty="0">
                <a:solidFill>
                  <a:srgbClr val="C00000"/>
                </a:solidFill>
                <a:latin typeface="Corbel"/>
              </a:rPr>
              <a:t> Thursday 14</a:t>
            </a:r>
            <a:r>
              <a:rPr lang="en-GB" sz="1800" baseline="30000" dirty="0">
                <a:solidFill>
                  <a:srgbClr val="C00000"/>
                </a:solidFill>
                <a:latin typeface="Corbel"/>
              </a:rPr>
              <a:t>th</a:t>
            </a:r>
            <a:r>
              <a:rPr lang="en-GB" sz="1800" dirty="0">
                <a:solidFill>
                  <a:srgbClr val="C00000"/>
                </a:solidFill>
                <a:latin typeface="Corbel"/>
              </a:rPr>
              <a:t> May.</a:t>
            </a:r>
            <a:endParaRPr sz="1800" dirty="0">
              <a:solidFill>
                <a:srgbClr val="C00000"/>
              </a:solidFill>
              <a:latin typeface="Corbel"/>
            </a:endParaRPr>
          </a:p>
          <a:p>
            <a:pPr marL="457200" lvl="0" indent="-342900" algn="l" rtl="0">
              <a:lnSpc>
                <a:spcPct val="115000"/>
              </a:lnSpc>
              <a:spcBef>
                <a:spcPts val="0"/>
              </a:spcBef>
              <a:spcAft>
                <a:spcPts val="0"/>
              </a:spcAft>
              <a:buSzPts val="1800"/>
              <a:buFont typeface="Nunito"/>
              <a:buChar char="●"/>
            </a:pPr>
            <a:r>
              <a:rPr lang="en-GB" sz="1800" dirty="0">
                <a:latin typeface="Corbel"/>
              </a:rPr>
              <a:t>The SATs papers consist of:</a:t>
            </a:r>
            <a:endParaRPr sz="1800" dirty="0">
              <a:latin typeface="Corbel"/>
            </a:endParaRPr>
          </a:p>
          <a:p>
            <a:pPr marL="914400" lvl="1" indent="-317500" algn="l" rtl="0">
              <a:lnSpc>
                <a:spcPct val="100000"/>
              </a:lnSpc>
              <a:spcBef>
                <a:spcPts val="0"/>
              </a:spcBef>
              <a:spcAft>
                <a:spcPts val="0"/>
              </a:spcAft>
              <a:buSzPts val="1400"/>
              <a:buChar char="○"/>
            </a:pPr>
            <a:r>
              <a:rPr lang="en-GB" sz="1600" dirty="0">
                <a:solidFill>
                  <a:srgbClr val="C00000"/>
                </a:solidFill>
                <a:latin typeface="Corbel"/>
                <a:ea typeface="Arial"/>
                <a:cs typeface="Arial"/>
                <a:sym typeface="Arial"/>
              </a:rPr>
              <a:t>Grammar, punctuation and spelling (paper 1: GPS) – Monday 11</a:t>
            </a:r>
            <a:r>
              <a:rPr lang="en-GB" sz="1600" baseline="30000" dirty="0">
                <a:solidFill>
                  <a:srgbClr val="C00000"/>
                </a:solidFill>
                <a:latin typeface="Corbel"/>
                <a:ea typeface="Arial"/>
                <a:cs typeface="Arial"/>
                <a:sym typeface="Arial"/>
              </a:rPr>
              <a:t>th</a:t>
            </a:r>
            <a:r>
              <a:rPr lang="en-GB" sz="1600" dirty="0">
                <a:solidFill>
                  <a:srgbClr val="C00000"/>
                </a:solidFill>
                <a:latin typeface="Corbel"/>
                <a:ea typeface="Arial"/>
                <a:cs typeface="Arial"/>
                <a:sym typeface="Arial"/>
              </a:rPr>
              <a:t> May</a:t>
            </a:r>
            <a:endParaRPr sz="1600" dirty="0">
              <a:solidFill>
                <a:srgbClr val="C00000"/>
              </a:solidFill>
              <a:latin typeface="Corbel"/>
            </a:endParaRPr>
          </a:p>
          <a:p>
            <a:pPr marL="914400" lvl="1" indent="-317500" algn="l" rtl="0">
              <a:lnSpc>
                <a:spcPct val="100000"/>
              </a:lnSpc>
              <a:spcBef>
                <a:spcPts val="0"/>
              </a:spcBef>
              <a:spcAft>
                <a:spcPts val="0"/>
              </a:spcAft>
              <a:buSzPts val="1400"/>
              <a:buChar char="○"/>
            </a:pPr>
            <a:r>
              <a:rPr lang="en-GB" sz="1600" dirty="0">
                <a:solidFill>
                  <a:srgbClr val="C00000"/>
                </a:solidFill>
                <a:latin typeface="Corbel"/>
                <a:ea typeface="Arial"/>
                <a:cs typeface="Arial"/>
                <a:sym typeface="Arial"/>
              </a:rPr>
              <a:t>Grammar, punctuation and spelling (paper 2: Spelling) – Monday 11</a:t>
            </a:r>
            <a:r>
              <a:rPr lang="en-GB" sz="1600" baseline="30000" dirty="0">
                <a:solidFill>
                  <a:srgbClr val="C00000"/>
                </a:solidFill>
                <a:latin typeface="Corbel"/>
                <a:ea typeface="Arial"/>
                <a:cs typeface="Arial"/>
                <a:sym typeface="Arial"/>
              </a:rPr>
              <a:t>th</a:t>
            </a:r>
            <a:r>
              <a:rPr lang="en-GB" sz="1600" dirty="0">
                <a:solidFill>
                  <a:srgbClr val="C00000"/>
                </a:solidFill>
                <a:latin typeface="Corbel"/>
                <a:ea typeface="Arial"/>
                <a:cs typeface="Arial"/>
                <a:sym typeface="Arial"/>
              </a:rPr>
              <a:t> May</a:t>
            </a:r>
            <a:endParaRPr sz="1600" dirty="0">
              <a:solidFill>
                <a:srgbClr val="C00000"/>
              </a:solidFill>
              <a:latin typeface="Corbel"/>
            </a:endParaRPr>
          </a:p>
          <a:p>
            <a:pPr marL="914400" lvl="1" indent="-317500" algn="l" rtl="0">
              <a:lnSpc>
                <a:spcPct val="100000"/>
              </a:lnSpc>
              <a:spcBef>
                <a:spcPts val="0"/>
              </a:spcBef>
              <a:spcAft>
                <a:spcPts val="0"/>
              </a:spcAft>
              <a:buSzPts val="1400"/>
              <a:buChar char="○"/>
            </a:pPr>
            <a:r>
              <a:rPr lang="en-GB" sz="1600" dirty="0">
                <a:solidFill>
                  <a:srgbClr val="C00000"/>
                </a:solidFill>
                <a:latin typeface="Corbel"/>
                <a:ea typeface="Arial"/>
                <a:cs typeface="Arial"/>
                <a:sym typeface="Arial"/>
              </a:rPr>
              <a:t>Reading – Tuesday 12</a:t>
            </a:r>
            <a:r>
              <a:rPr lang="en-GB" sz="1600" baseline="30000" dirty="0">
                <a:solidFill>
                  <a:srgbClr val="C00000"/>
                </a:solidFill>
                <a:latin typeface="Corbel"/>
                <a:ea typeface="Arial"/>
                <a:cs typeface="Arial"/>
                <a:sym typeface="Arial"/>
              </a:rPr>
              <a:t>th</a:t>
            </a:r>
            <a:r>
              <a:rPr lang="en-GB" sz="1600" dirty="0">
                <a:solidFill>
                  <a:srgbClr val="C00000"/>
                </a:solidFill>
                <a:latin typeface="Corbel"/>
                <a:ea typeface="Arial"/>
                <a:cs typeface="Arial"/>
                <a:sym typeface="Arial"/>
              </a:rPr>
              <a:t> May</a:t>
            </a:r>
            <a:endParaRPr sz="1600" dirty="0">
              <a:solidFill>
                <a:srgbClr val="C00000"/>
              </a:solidFill>
              <a:latin typeface="Corbel"/>
            </a:endParaRPr>
          </a:p>
          <a:p>
            <a:pPr marL="914400" lvl="1" indent="-317500" algn="l" rtl="0">
              <a:lnSpc>
                <a:spcPct val="100000"/>
              </a:lnSpc>
              <a:spcBef>
                <a:spcPts val="0"/>
              </a:spcBef>
              <a:spcAft>
                <a:spcPts val="0"/>
              </a:spcAft>
              <a:buSzPts val="1400"/>
              <a:buChar char="○"/>
            </a:pPr>
            <a:r>
              <a:rPr lang="en-GB" sz="1600" dirty="0">
                <a:solidFill>
                  <a:srgbClr val="C00000"/>
                </a:solidFill>
                <a:latin typeface="Corbel"/>
                <a:ea typeface="Arial"/>
                <a:cs typeface="Arial"/>
                <a:sym typeface="Arial"/>
              </a:rPr>
              <a:t>Maths (paper 1: Arithmetic) – Wednesday 13</a:t>
            </a:r>
            <a:r>
              <a:rPr lang="en-GB" sz="1600" baseline="30000" dirty="0">
                <a:solidFill>
                  <a:srgbClr val="C00000"/>
                </a:solidFill>
                <a:latin typeface="Corbel"/>
                <a:ea typeface="Arial"/>
                <a:cs typeface="Arial"/>
                <a:sym typeface="Arial"/>
              </a:rPr>
              <a:t>th</a:t>
            </a:r>
            <a:r>
              <a:rPr lang="en-GB" sz="1600" dirty="0">
                <a:solidFill>
                  <a:srgbClr val="C00000"/>
                </a:solidFill>
                <a:latin typeface="Corbel"/>
                <a:ea typeface="Arial"/>
                <a:cs typeface="Arial"/>
                <a:sym typeface="Arial"/>
              </a:rPr>
              <a:t> May </a:t>
            </a:r>
            <a:endParaRPr sz="1600" dirty="0">
              <a:solidFill>
                <a:srgbClr val="C00000"/>
              </a:solidFill>
              <a:latin typeface="Corbel"/>
            </a:endParaRPr>
          </a:p>
          <a:p>
            <a:pPr marL="914400" lvl="1" indent="-317500" algn="l" rtl="0">
              <a:lnSpc>
                <a:spcPct val="100000"/>
              </a:lnSpc>
              <a:spcBef>
                <a:spcPts val="0"/>
              </a:spcBef>
              <a:spcAft>
                <a:spcPts val="0"/>
              </a:spcAft>
              <a:buSzPts val="1400"/>
              <a:buChar char="○"/>
            </a:pPr>
            <a:r>
              <a:rPr lang="en-GB" sz="1600" dirty="0">
                <a:solidFill>
                  <a:srgbClr val="C00000"/>
                </a:solidFill>
                <a:latin typeface="Corbel"/>
                <a:ea typeface="Arial"/>
                <a:cs typeface="Arial"/>
                <a:sym typeface="Arial"/>
              </a:rPr>
              <a:t>Maths (paper 2: Reasoning) – Wednesday 13</a:t>
            </a:r>
            <a:r>
              <a:rPr lang="en-GB" sz="1600" baseline="30000" dirty="0">
                <a:solidFill>
                  <a:srgbClr val="C00000"/>
                </a:solidFill>
                <a:latin typeface="Corbel"/>
                <a:ea typeface="Arial"/>
                <a:cs typeface="Arial"/>
                <a:sym typeface="Arial"/>
              </a:rPr>
              <a:t>th</a:t>
            </a:r>
            <a:r>
              <a:rPr lang="en-GB" sz="1600" dirty="0">
                <a:solidFill>
                  <a:srgbClr val="C00000"/>
                </a:solidFill>
                <a:latin typeface="Corbel"/>
                <a:ea typeface="Arial"/>
                <a:cs typeface="Arial"/>
                <a:sym typeface="Arial"/>
              </a:rPr>
              <a:t> May </a:t>
            </a:r>
            <a:endParaRPr sz="1600" dirty="0">
              <a:solidFill>
                <a:srgbClr val="C00000"/>
              </a:solidFill>
              <a:latin typeface="Corbel"/>
            </a:endParaRPr>
          </a:p>
          <a:p>
            <a:pPr marL="914400" lvl="1" indent="-317500" algn="l" rtl="0">
              <a:lnSpc>
                <a:spcPct val="100000"/>
              </a:lnSpc>
              <a:spcBef>
                <a:spcPts val="0"/>
              </a:spcBef>
              <a:spcAft>
                <a:spcPts val="0"/>
              </a:spcAft>
              <a:buSzPts val="1400"/>
              <a:buChar char="○"/>
            </a:pPr>
            <a:r>
              <a:rPr lang="en-GB" sz="1600" dirty="0">
                <a:solidFill>
                  <a:srgbClr val="C00000"/>
                </a:solidFill>
                <a:latin typeface="Corbel"/>
                <a:ea typeface="Arial"/>
                <a:cs typeface="Arial"/>
                <a:sym typeface="Arial"/>
              </a:rPr>
              <a:t>Maths (paper 3: Reasoning) – Thursday 14</a:t>
            </a:r>
            <a:r>
              <a:rPr lang="en-GB" sz="1600" baseline="30000" dirty="0">
                <a:solidFill>
                  <a:srgbClr val="C00000"/>
                </a:solidFill>
                <a:latin typeface="Corbel"/>
                <a:ea typeface="Arial"/>
                <a:cs typeface="Arial"/>
                <a:sym typeface="Arial"/>
              </a:rPr>
              <a:t>th</a:t>
            </a:r>
            <a:r>
              <a:rPr lang="en-GB" sz="1600" dirty="0">
                <a:solidFill>
                  <a:srgbClr val="C00000"/>
                </a:solidFill>
                <a:latin typeface="Corbel"/>
                <a:ea typeface="Arial"/>
                <a:cs typeface="Arial"/>
                <a:sym typeface="Arial"/>
              </a:rPr>
              <a:t> May</a:t>
            </a:r>
            <a:endParaRPr sz="1600" dirty="0">
              <a:solidFill>
                <a:srgbClr val="C00000"/>
              </a:solidFill>
              <a:latin typeface="Corbel"/>
            </a:endParaRPr>
          </a:p>
          <a:p>
            <a:pPr marL="457200" marR="0" lvl="0" indent="-342900" algn="l" rtl="0">
              <a:lnSpc>
                <a:spcPct val="115000"/>
              </a:lnSpc>
              <a:spcBef>
                <a:spcPts val="0"/>
              </a:spcBef>
              <a:spcAft>
                <a:spcPts val="0"/>
              </a:spcAft>
              <a:buClr>
                <a:srgbClr val="595959"/>
              </a:buClr>
              <a:buSzPts val="1800"/>
              <a:buFont typeface="Nunito"/>
              <a:buChar char="●"/>
            </a:pPr>
            <a:r>
              <a:rPr lang="en-GB" sz="1800" b="0" i="0" u="none" strike="noStrike" cap="none" dirty="0">
                <a:solidFill>
                  <a:srgbClr val="000000"/>
                </a:solidFill>
                <a:latin typeface="Corbel"/>
                <a:ea typeface="Arial"/>
                <a:cs typeface="Arial"/>
                <a:sym typeface="Arial"/>
              </a:rPr>
              <a:t>Writing is assessed using evidence collected throughout Year 6. There is no Year 6 SATs writing test. </a:t>
            </a:r>
            <a:endParaRPr sz="1800" dirty="0">
              <a:latin typeface="Corbel"/>
            </a:endParaRPr>
          </a:p>
          <a:p>
            <a:pPr marL="114300" marR="0" lvl="0" indent="0" algn="l" rtl="0">
              <a:lnSpc>
                <a:spcPct val="115000"/>
              </a:lnSpc>
              <a:spcBef>
                <a:spcPts val="0"/>
              </a:spcBef>
              <a:spcAft>
                <a:spcPts val="0"/>
              </a:spcAft>
              <a:buClr>
                <a:srgbClr val="595959"/>
              </a:buClr>
              <a:buSzPts val="1800"/>
              <a:buNone/>
            </a:pPr>
            <a:r>
              <a:rPr lang="en-GB" sz="1100" b="0" i="1" u="none" strike="noStrike" cap="none" dirty="0">
                <a:solidFill>
                  <a:srgbClr val="000000"/>
                </a:solidFill>
                <a:latin typeface="Corbel"/>
                <a:ea typeface="Arial"/>
                <a:cs typeface="Arial"/>
                <a:sym typeface="Arial"/>
              </a:rPr>
              <a:t>The key stage 2 tests will be taken on set dates unless your child is absent, in which case they may be able to take them up to 5 school days afterwards.</a:t>
            </a:r>
            <a:endParaRPr sz="1100" b="0" i="0" u="none" strike="noStrike" cap="none" dirty="0">
              <a:solidFill>
                <a:srgbClr val="000000"/>
              </a:solidFill>
              <a:latin typeface="Corbel"/>
              <a:ea typeface="Arial"/>
              <a:cs typeface="Arial"/>
              <a:sym typeface="Arial"/>
            </a:endParaRP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7" end="7"/>
                                            </p:txEl>
                                          </p:spTgt>
                                        </p:tgtEl>
                                        <p:attrNameLst>
                                          <p:attrName>style.visibility</p:attrName>
                                        </p:attrNameLst>
                                      </p:cBhvr>
                                      <p:to>
                                        <p:strVal val="visible"/>
                                      </p:to>
                                    </p:set>
                                    <p:animEffect transition="in" filter="fade">
                                      <p:cBhvr>
                                        <p:cTn id="42" dur="500"/>
                                        <p:tgtEl>
                                          <p:spTgt spid="3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8" end="8"/>
                                            </p:txEl>
                                          </p:spTgt>
                                        </p:tgtEl>
                                        <p:attrNameLst>
                                          <p:attrName>style.visibility</p:attrName>
                                        </p:attrNameLst>
                                      </p:cBhvr>
                                      <p:to>
                                        <p:strVal val="visible"/>
                                      </p:to>
                                    </p:set>
                                    <p:animEffect transition="in" filter="fade">
                                      <p:cBhvr>
                                        <p:cTn id="47" dur="500"/>
                                        <p:tgtEl>
                                          <p:spTgt spid="3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xEl>
                                              <p:pRg st="9" end="9"/>
                                            </p:txEl>
                                          </p:spTgt>
                                        </p:tgtEl>
                                        <p:attrNameLst>
                                          <p:attrName>style.visibility</p:attrName>
                                        </p:attrNameLst>
                                      </p:cBhvr>
                                      <p:to>
                                        <p:strVal val="visible"/>
                                      </p:to>
                                    </p:set>
                                    <p:animEffect transition="in" filter="fade">
                                      <p:cBhvr>
                                        <p:cTn id="52" dur="500"/>
                                        <p:tgtEl>
                                          <p:spTgt spid="3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6">
                                            <p:txEl>
                                              <p:pRg st="10" end="10"/>
                                            </p:txEl>
                                          </p:spTgt>
                                        </p:tgtEl>
                                        <p:attrNameLst>
                                          <p:attrName>style.visibility</p:attrName>
                                        </p:attrNameLst>
                                      </p:cBhvr>
                                      <p:to>
                                        <p:strVal val="visible"/>
                                      </p:to>
                                    </p:set>
                                    <p:animEffect transition="in" filter="fade">
                                      <p:cBhvr>
                                        <p:cTn id="57" dur="500"/>
                                        <p:tgtEl>
                                          <p:spTgt spid="3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b="1" dirty="0">
                <a:solidFill>
                  <a:srgbClr val="C00000"/>
                </a:solidFill>
                <a:latin typeface="Corbel"/>
              </a:rPr>
              <a:t>When and how the SATs are completed</a:t>
            </a:r>
            <a:endParaRPr lang="en-US" b="1" dirty="0">
              <a:solidFill>
                <a:srgbClr val="C00000"/>
              </a:solidFill>
              <a:latin typeface="Corbel"/>
            </a:endParaRPr>
          </a:p>
        </p:txBody>
      </p:sp>
      <p:sp>
        <p:nvSpPr>
          <p:cNvPr id="43" name="Google Shape;43;p3"/>
          <p:cNvSpPr txBox="1">
            <a:spLocks noGrp="1"/>
          </p:cNvSpPr>
          <p:nvPr>
            <p:ph type="body" idx="1"/>
          </p:nvPr>
        </p:nvSpPr>
        <p:spPr>
          <a:xfrm>
            <a:off x="118399" y="739302"/>
            <a:ext cx="8890393" cy="4404198"/>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latin typeface="Corbel"/>
              </a:rPr>
              <a:t>The tests take place during normal school hours, under exam conditions. </a:t>
            </a:r>
            <a:endParaRPr lang="en-US" dirty="0">
              <a:latin typeface="Corbel"/>
            </a:endParaRPr>
          </a:p>
          <a:p>
            <a:pPr>
              <a:lnSpc>
                <a:spcPct val="114999"/>
              </a:lnSpc>
            </a:pPr>
            <a:endParaRPr lang="en-GB" dirty="0">
              <a:latin typeface="Corbel"/>
            </a:endParaRPr>
          </a:p>
          <a:p>
            <a:pPr marL="457200" lvl="0" indent="-342900" algn="l" rtl="0">
              <a:lnSpc>
                <a:spcPct val="115000"/>
              </a:lnSpc>
              <a:spcBef>
                <a:spcPts val="0"/>
              </a:spcBef>
              <a:spcAft>
                <a:spcPts val="0"/>
              </a:spcAft>
              <a:buSzPts val="1800"/>
              <a:buFont typeface="Nunito"/>
              <a:buChar char="●"/>
            </a:pPr>
            <a:r>
              <a:rPr lang="en-GB" dirty="0">
                <a:latin typeface="Corbel"/>
              </a:rPr>
              <a:t>Children are not allowed to talk to each other from the moment the assessments are handed out until they are collected at the end of the test. </a:t>
            </a:r>
            <a:endParaRPr dirty="0">
              <a:latin typeface="Corbel"/>
            </a:endParaRPr>
          </a:p>
          <a:p>
            <a:pPr>
              <a:lnSpc>
                <a:spcPct val="114999"/>
              </a:lnSpc>
            </a:pPr>
            <a:endParaRPr lang="en-GB" dirty="0">
              <a:latin typeface="Corbel"/>
            </a:endParaRPr>
          </a:p>
          <a:p>
            <a:pPr marL="457200" lvl="0" indent="-342900" algn="l" rtl="0">
              <a:lnSpc>
                <a:spcPct val="115000"/>
              </a:lnSpc>
              <a:spcBef>
                <a:spcPts val="0"/>
              </a:spcBef>
              <a:spcAft>
                <a:spcPts val="0"/>
              </a:spcAft>
              <a:buSzPts val="1800"/>
              <a:buFont typeface="Nunito"/>
              <a:buChar char="●"/>
            </a:pPr>
            <a:r>
              <a:rPr lang="en-GB" dirty="0">
                <a:latin typeface="Corbel"/>
              </a:rPr>
              <a:t>After the tests are completed, the papers are sent away to be marked </a:t>
            </a:r>
            <a:r>
              <a:rPr lang="en-GB" dirty="0">
                <a:solidFill>
                  <a:srgbClr val="C00000"/>
                </a:solidFill>
                <a:latin typeface="Corbel"/>
              </a:rPr>
              <a:t>externally</a:t>
            </a:r>
            <a:r>
              <a:rPr lang="en-GB" dirty="0">
                <a:latin typeface="Corbel"/>
              </a:rPr>
              <a:t>. </a:t>
            </a:r>
            <a:endParaRPr dirty="0">
              <a:latin typeface="Corbel"/>
            </a:endParaRPr>
          </a:p>
          <a:p>
            <a:pPr>
              <a:lnSpc>
                <a:spcPct val="114999"/>
              </a:lnSpc>
            </a:pPr>
            <a:endParaRPr lang="en-GB" dirty="0">
              <a:latin typeface="Corbel"/>
            </a:endParaRPr>
          </a:p>
          <a:p>
            <a:pPr marL="457200" lvl="0" indent="-342900" algn="l" rtl="0">
              <a:lnSpc>
                <a:spcPct val="115000"/>
              </a:lnSpc>
              <a:spcBef>
                <a:spcPts val="0"/>
              </a:spcBef>
              <a:spcAft>
                <a:spcPts val="0"/>
              </a:spcAft>
              <a:buSzPts val="1800"/>
              <a:buFont typeface="Nunito"/>
              <a:buChar char="●"/>
            </a:pPr>
            <a:r>
              <a:rPr lang="en-GB" dirty="0">
                <a:latin typeface="Corbel"/>
              </a:rPr>
              <a:t>The results are then sent to the school in July. </a:t>
            </a:r>
          </a:p>
          <a:p>
            <a:pPr marL="114300" lvl="0" indent="0" algn="l" rtl="0">
              <a:lnSpc>
                <a:spcPct val="115000"/>
              </a:lnSpc>
              <a:spcBef>
                <a:spcPts val="0"/>
              </a:spcBef>
              <a:spcAft>
                <a:spcPts val="0"/>
              </a:spcAft>
              <a:buSzPts val="1800"/>
              <a:buNone/>
            </a:pPr>
            <a:endParaRPr dirty="0">
              <a:latin typeface="Corbel"/>
            </a:endParaRPr>
          </a:p>
          <a:p>
            <a:pPr marL="457200" lvl="0" indent="-342900" algn="l" rtl="0">
              <a:lnSpc>
                <a:spcPct val="115000"/>
              </a:lnSpc>
              <a:spcBef>
                <a:spcPts val="0"/>
              </a:spcBef>
              <a:spcAft>
                <a:spcPts val="0"/>
              </a:spcAft>
              <a:buSzPts val="1800"/>
              <a:buFont typeface="Nunito"/>
              <a:buChar char="●"/>
            </a:pPr>
            <a:r>
              <a:rPr lang="en-GB" dirty="0">
                <a:latin typeface="Corbel"/>
              </a:rPr>
              <a:t>Each test lasts no longer than 60 minutes: </a:t>
            </a:r>
            <a:endParaRPr dirty="0">
              <a:latin typeface="Corbel"/>
            </a:endParaRPr>
          </a:p>
          <a:p>
            <a:pPr marL="914400" lvl="1" indent="-317500" algn="l" rtl="0">
              <a:lnSpc>
                <a:spcPct val="100000"/>
              </a:lnSpc>
              <a:spcBef>
                <a:spcPts val="0"/>
              </a:spcBef>
              <a:spcAft>
                <a:spcPts val="0"/>
              </a:spcAft>
              <a:buSzPts val="1400"/>
              <a:buChar char="○"/>
            </a:pPr>
            <a:r>
              <a:rPr lang="en-GB" dirty="0">
                <a:solidFill>
                  <a:srgbClr val="C00000"/>
                </a:solidFill>
                <a:latin typeface="Corbel"/>
                <a:ea typeface="Arial"/>
                <a:cs typeface="Arial"/>
                <a:sym typeface="Arial"/>
              </a:rPr>
              <a:t>Spelling, punctuation and grammar (paper 1: Grammar/ Punctuation) – 45 minutes</a:t>
            </a:r>
            <a:endParaRPr dirty="0">
              <a:solidFill>
                <a:srgbClr val="C00000"/>
              </a:solidFill>
              <a:latin typeface="Corbel"/>
            </a:endParaRPr>
          </a:p>
          <a:p>
            <a:pPr marL="914400" lvl="1" indent="-317500" algn="l" rtl="0">
              <a:lnSpc>
                <a:spcPct val="100000"/>
              </a:lnSpc>
              <a:spcBef>
                <a:spcPts val="0"/>
              </a:spcBef>
              <a:spcAft>
                <a:spcPts val="0"/>
              </a:spcAft>
              <a:buSzPts val="1400"/>
              <a:buChar char="○"/>
            </a:pPr>
            <a:r>
              <a:rPr lang="en-GB" dirty="0">
                <a:solidFill>
                  <a:srgbClr val="C00000"/>
                </a:solidFill>
                <a:latin typeface="Corbel"/>
                <a:ea typeface="Arial"/>
                <a:cs typeface="Arial"/>
                <a:sym typeface="Arial"/>
              </a:rPr>
              <a:t>Spelling, punctuation and grammar (paper 2: Spelling) – 15 minutes</a:t>
            </a:r>
            <a:endParaRPr dirty="0">
              <a:solidFill>
                <a:srgbClr val="C00000"/>
              </a:solidFill>
              <a:latin typeface="Corbel"/>
            </a:endParaRPr>
          </a:p>
          <a:p>
            <a:pPr marL="914400" lvl="1" indent="-317500" algn="l" rtl="0">
              <a:lnSpc>
                <a:spcPct val="100000"/>
              </a:lnSpc>
              <a:spcBef>
                <a:spcPts val="0"/>
              </a:spcBef>
              <a:spcAft>
                <a:spcPts val="0"/>
              </a:spcAft>
              <a:buSzPts val="1400"/>
              <a:buChar char="○"/>
            </a:pPr>
            <a:r>
              <a:rPr lang="en-GB" dirty="0">
                <a:solidFill>
                  <a:srgbClr val="C00000"/>
                </a:solidFill>
                <a:latin typeface="Corbel"/>
                <a:ea typeface="Arial"/>
                <a:cs typeface="Arial"/>
                <a:sym typeface="Arial"/>
              </a:rPr>
              <a:t>Reading – 60 minutes </a:t>
            </a:r>
            <a:endParaRPr dirty="0">
              <a:solidFill>
                <a:srgbClr val="C00000"/>
              </a:solidFill>
              <a:latin typeface="Corbel"/>
            </a:endParaRPr>
          </a:p>
          <a:p>
            <a:pPr marL="914400" lvl="1" indent="-317500" algn="l" rtl="0">
              <a:lnSpc>
                <a:spcPct val="100000"/>
              </a:lnSpc>
              <a:spcBef>
                <a:spcPts val="0"/>
              </a:spcBef>
              <a:spcAft>
                <a:spcPts val="0"/>
              </a:spcAft>
              <a:buSzPts val="1400"/>
              <a:buChar char="○"/>
            </a:pPr>
            <a:r>
              <a:rPr lang="en-GB" dirty="0">
                <a:solidFill>
                  <a:srgbClr val="C00000"/>
                </a:solidFill>
                <a:latin typeface="Corbel"/>
                <a:ea typeface="Arial"/>
                <a:cs typeface="Arial"/>
                <a:sym typeface="Arial"/>
              </a:rPr>
              <a:t>Maths (paper 1: Arithmetic) – 30 minutes</a:t>
            </a:r>
            <a:endParaRPr dirty="0">
              <a:solidFill>
                <a:srgbClr val="C00000"/>
              </a:solidFill>
              <a:latin typeface="Corbel"/>
            </a:endParaRPr>
          </a:p>
          <a:p>
            <a:pPr marL="914400" lvl="1" indent="-317500" algn="l" rtl="0">
              <a:lnSpc>
                <a:spcPct val="100000"/>
              </a:lnSpc>
              <a:spcBef>
                <a:spcPts val="0"/>
              </a:spcBef>
              <a:spcAft>
                <a:spcPts val="0"/>
              </a:spcAft>
              <a:buSzPts val="1400"/>
              <a:buChar char="○"/>
            </a:pPr>
            <a:r>
              <a:rPr lang="en-GB" dirty="0">
                <a:solidFill>
                  <a:srgbClr val="C00000"/>
                </a:solidFill>
                <a:latin typeface="Corbel"/>
                <a:ea typeface="Arial"/>
                <a:cs typeface="Arial"/>
                <a:sym typeface="Arial"/>
              </a:rPr>
              <a:t>Maths (paper 2: Reasoning) – 40 minutes</a:t>
            </a:r>
            <a:endParaRPr dirty="0">
              <a:solidFill>
                <a:srgbClr val="C00000"/>
              </a:solidFill>
              <a:latin typeface="Corbel"/>
            </a:endParaRPr>
          </a:p>
          <a:p>
            <a:pPr marL="914400" lvl="1" indent="-317500" algn="l" rtl="0">
              <a:lnSpc>
                <a:spcPct val="100000"/>
              </a:lnSpc>
              <a:spcBef>
                <a:spcPts val="0"/>
              </a:spcBef>
              <a:spcAft>
                <a:spcPts val="0"/>
              </a:spcAft>
              <a:buSzPts val="1400"/>
              <a:buChar char="○"/>
            </a:pPr>
            <a:r>
              <a:rPr lang="en-GB" dirty="0">
                <a:solidFill>
                  <a:srgbClr val="C00000"/>
                </a:solidFill>
                <a:latin typeface="Corbel"/>
                <a:ea typeface="Arial"/>
                <a:cs typeface="Arial"/>
                <a:sym typeface="Arial"/>
              </a:rPr>
              <a:t>Maths (paper 3: Reasoning) – 40 minutes</a:t>
            </a:r>
            <a:endParaRPr dirty="0">
              <a:solidFill>
                <a:srgbClr val="C00000"/>
              </a:solidFill>
              <a:latin typeface="Corbel"/>
            </a:endParaRPr>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500"/>
                                        <p:tgtEl>
                                          <p:spTgt spid="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xEl>
                                              <p:pRg st="2" end="2"/>
                                            </p:txEl>
                                          </p:spTgt>
                                        </p:tgtEl>
                                        <p:attrNameLst>
                                          <p:attrName>style.visibility</p:attrName>
                                        </p:attrNameLst>
                                      </p:cBhvr>
                                      <p:to>
                                        <p:strVal val="visible"/>
                                      </p:to>
                                    </p:set>
                                    <p:animEffect transition="in" filter="fade">
                                      <p:cBhvr>
                                        <p:cTn id="12" dur="500"/>
                                        <p:tgtEl>
                                          <p:spTgt spid="4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xEl>
                                              <p:pRg st="4" end="4"/>
                                            </p:txEl>
                                          </p:spTgt>
                                        </p:tgtEl>
                                        <p:attrNameLst>
                                          <p:attrName>style.visibility</p:attrName>
                                        </p:attrNameLst>
                                      </p:cBhvr>
                                      <p:to>
                                        <p:strVal val="visible"/>
                                      </p:to>
                                    </p:set>
                                    <p:animEffect transition="in" filter="fade">
                                      <p:cBhvr>
                                        <p:cTn id="17" dur="500"/>
                                        <p:tgtEl>
                                          <p:spTgt spid="4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xEl>
                                              <p:pRg st="6" end="6"/>
                                            </p:txEl>
                                          </p:spTgt>
                                        </p:tgtEl>
                                        <p:attrNameLst>
                                          <p:attrName>style.visibility</p:attrName>
                                        </p:attrNameLst>
                                      </p:cBhvr>
                                      <p:to>
                                        <p:strVal val="visible"/>
                                      </p:to>
                                    </p:set>
                                    <p:animEffect transition="in" filter="fade">
                                      <p:cBhvr>
                                        <p:cTn id="22" dur="500"/>
                                        <p:tgtEl>
                                          <p:spTgt spid="4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xEl>
                                              <p:pRg st="8" end="8"/>
                                            </p:txEl>
                                          </p:spTgt>
                                        </p:tgtEl>
                                        <p:attrNameLst>
                                          <p:attrName>style.visibility</p:attrName>
                                        </p:attrNameLst>
                                      </p:cBhvr>
                                      <p:to>
                                        <p:strVal val="visible"/>
                                      </p:to>
                                    </p:set>
                                    <p:animEffect transition="in" filter="fade">
                                      <p:cBhvr>
                                        <p:cTn id="27" dur="500"/>
                                        <p:tgtEl>
                                          <p:spTgt spid="4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xEl>
                                              <p:pRg st="9" end="9"/>
                                            </p:txEl>
                                          </p:spTgt>
                                        </p:tgtEl>
                                        <p:attrNameLst>
                                          <p:attrName>style.visibility</p:attrName>
                                        </p:attrNameLst>
                                      </p:cBhvr>
                                      <p:to>
                                        <p:strVal val="visible"/>
                                      </p:to>
                                    </p:set>
                                    <p:animEffect transition="in" filter="fade">
                                      <p:cBhvr>
                                        <p:cTn id="32" dur="500"/>
                                        <p:tgtEl>
                                          <p:spTgt spid="43">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xEl>
                                              <p:pRg st="10" end="10"/>
                                            </p:txEl>
                                          </p:spTgt>
                                        </p:tgtEl>
                                        <p:attrNameLst>
                                          <p:attrName>style.visibility</p:attrName>
                                        </p:attrNameLst>
                                      </p:cBhvr>
                                      <p:to>
                                        <p:strVal val="visible"/>
                                      </p:to>
                                    </p:set>
                                    <p:animEffect transition="in" filter="fade">
                                      <p:cBhvr>
                                        <p:cTn id="37" dur="500"/>
                                        <p:tgtEl>
                                          <p:spTgt spid="43">
                                            <p:txEl>
                                              <p:pRg st="10" end="1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
                                            <p:txEl>
                                              <p:pRg st="11" end="11"/>
                                            </p:txEl>
                                          </p:spTgt>
                                        </p:tgtEl>
                                        <p:attrNameLst>
                                          <p:attrName>style.visibility</p:attrName>
                                        </p:attrNameLst>
                                      </p:cBhvr>
                                      <p:to>
                                        <p:strVal val="visible"/>
                                      </p:to>
                                    </p:set>
                                    <p:animEffect transition="in" filter="fade">
                                      <p:cBhvr>
                                        <p:cTn id="42" dur="500"/>
                                        <p:tgtEl>
                                          <p:spTgt spid="43">
                                            <p:txEl>
                                              <p:pRg st="11" end="1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3">
                                            <p:txEl>
                                              <p:pRg st="12" end="12"/>
                                            </p:txEl>
                                          </p:spTgt>
                                        </p:tgtEl>
                                        <p:attrNameLst>
                                          <p:attrName>style.visibility</p:attrName>
                                        </p:attrNameLst>
                                      </p:cBhvr>
                                      <p:to>
                                        <p:strVal val="visible"/>
                                      </p:to>
                                    </p:set>
                                    <p:animEffect transition="in" filter="fade">
                                      <p:cBhvr>
                                        <p:cTn id="47" dur="500"/>
                                        <p:tgtEl>
                                          <p:spTgt spid="43">
                                            <p:txEl>
                                              <p:pRg st="12" end="1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xEl>
                                              <p:pRg st="13" end="13"/>
                                            </p:txEl>
                                          </p:spTgt>
                                        </p:tgtEl>
                                        <p:attrNameLst>
                                          <p:attrName>style.visibility</p:attrName>
                                        </p:attrNameLst>
                                      </p:cBhvr>
                                      <p:to>
                                        <p:strVal val="visible"/>
                                      </p:to>
                                    </p:set>
                                    <p:animEffect transition="in" filter="fade">
                                      <p:cBhvr>
                                        <p:cTn id="52" dur="500"/>
                                        <p:tgtEl>
                                          <p:spTgt spid="43">
                                            <p:txEl>
                                              <p:pRg st="13" end="1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
                                            <p:txEl>
                                              <p:pRg st="14" end="14"/>
                                            </p:txEl>
                                          </p:spTgt>
                                        </p:tgtEl>
                                        <p:attrNameLst>
                                          <p:attrName>style.visibility</p:attrName>
                                        </p:attrNameLst>
                                      </p:cBhvr>
                                      <p:to>
                                        <p:strVal val="visible"/>
                                      </p:to>
                                    </p:set>
                                    <p:animEffect transition="in" filter="fade">
                                      <p:cBhvr>
                                        <p:cTn id="57" dur="500"/>
                                        <p:tgtEl>
                                          <p:spTgt spid="4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a:rPr>
              <a:t>The results</a:t>
            </a:r>
            <a:endParaRPr lang="en-US" sz="2000" b="1" dirty="0">
              <a:solidFill>
                <a:srgbClr val="C00000"/>
              </a:solidFill>
              <a:latin typeface="Corbel"/>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a:rPr>
              <a:t>Tests are marked externally. Once marked, the tests will be given the following scores:</a:t>
            </a:r>
            <a:endParaRPr lang="en-US" sz="1800">
              <a:latin typeface="Corbel"/>
            </a:endParaRPr>
          </a:p>
          <a:p>
            <a:pPr marL="457200" lvl="0" indent="-342900" algn="l" rtl="0">
              <a:lnSpc>
                <a:spcPct val="115000"/>
              </a:lnSpc>
              <a:spcBef>
                <a:spcPts val="0"/>
              </a:spcBef>
              <a:spcAft>
                <a:spcPts val="0"/>
              </a:spcAft>
              <a:buSzPts val="1800"/>
              <a:buFont typeface="Nunito"/>
              <a:buChar char="●"/>
            </a:pPr>
            <a:r>
              <a:rPr lang="en-GB" sz="1800" dirty="0">
                <a:latin typeface="Corbel"/>
              </a:rPr>
              <a:t>A raw score (total number of marks achieved for each paper);</a:t>
            </a:r>
            <a:endParaRPr sz="1800" dirty="0">
              <a:latin typeface="Corbel"/>
            </a:endParaRPr>
          </a:p>
          <a:p>
            <a:pPr marL="457200" lvl="0" indent="-342900" algn="l" rtl="0">
              <a:lnSpc>
                <a:spcPct val="115000"/>
              </a:lnSpc>
              <a:spcBef>
                <a:spcPts val="0"/>
              </a:spcBef>
              <a:spcAft>
                <a:spcPts val="0"/>
              </a:spcAft>
              <a:buSzPts val="1800"/>
              <a:buFont typeface="Nunito"/>
              <a:buChar char="●"/>
            </a:pPr>
            <a:r>
              <a:rPr lang="en-GB" sz="1800" dirty="0">
                <a:latin typeface="Corbel"/>
              </a:rPr>
              <a:t>A scaled score (see below);</a:t>
            </a:r>
            <a:endParaRPr sz="1800" dirty="0">
              <a:latin typeface="Corbel"/>
            </a:endParaRPr>
          </a:p>
          <a:p>
            <a:pPr marL="457200" lvl="0" indent="-342900" algn="l" rtl="0">
              <a:lnSpc>
                <a:spcPct val="115000"/>
              </a:lnSpc>
              <a:spcBef>
                <a:spcPts val="0"/>
              </a:spcBef>
              <a:spcAft>
                <a:spcPts val="0"/>
              </a:spcAft>
              <a:buSzPts val="1800"/>
              <a:buFont typeface="Nunito"/>
              <a:buChar char="●"/>
            </a:pPr>
            <a:r>
              <a:rPr lang="en-GB" sz="1800" dirty="0">
                <a:latin typeface="Corbel"/>
              </a:rPr>
              <a:t>A judgement on if the National Standard has been met. </a:t>
            </a:r>
            <a:endParaRPr sz="1800" dirty="0">
              <a:latin typeface="Corbel"/>
            </a:endParaRPr>
          </a:p>
          <a:p>
            <a:pPr marL="457200" lvl="0" indent="-228600" algn="l" rtl="0">
              <a:lnSpc>
                <a:spcPct val="115000"/>
              </a:lnSpc>
              <a:spcBef>
                <a:spcPts val="0"/>
              </a:spcBef>
              <a:spcAft>
                <a:spcPts val="0"/>
              </a:spcAft>
              <a:buSzPts val="1800"/>
              <a:buFont typeface="Nunito"/>
              <a:buNone/>
            </a:pPr>
            <a:endParaRPr sz="1800" dirty="0">
              <a:latin typeface="Corbel"/>
            </a:endParaRPr>
          </a:p>
          <a:p>
            <a:pPr marL="114300" indent="0">
              <a:buNone/>
            </a:pPr>
            <a:r>
              <a:rPr lang="en-GB" sz="1800" dirty="0">
                <a:latin typeface="Corbel"/>
              </a:rPr>
              <a:t>After marking each test, the external marker will convert the raw score to a scaled score. </a:t>
            </a:r>
          </a:p>
          <a:p>
            <a:pPr marL="114300" indent="0">
              <a:lnSpc>
                <a:spcPct val="114999"/>
              </a:lnSpc>
              <a:buNone/>
            </a:pPr>
            <a:r>
              <a:rPr lang="en-GB" sz="1800" dirty="0">
                <a:latin typeface="Corbel"/>
              </a:rPr>
              <a:t>Even though the tests are made to the same standard each year, the questions must be different. This means the difficulty of the tests may vary. </a:t>
            </a:r>
            <a:endParaRPr lang="en-GB"/>
          </a:p>
          <a:p>
            <a:pPr marL="114300" lvl="0" indent="0" algn="l">
              <a:lnSpc>
                <a:spcPct val="114999"/>
              </a:lnSpc>
              <a:spcBef>
                <a:spcPts val="0"/>
              </a:spcBef>
              <a:spcAft>
                <a:spcPts val="0"/>
              </a:spcAft>
              <a:buSzPts val="1800"/>
              <a:buNone/>
            </a:pPr>
            <a:r>
              <a:rPr lang="en-GB" sz="1800" dirty="0">
                <a:latin typeface="Corbel"/>
              </a:rPr>
              <a:t>Scaled scores ensures an accurate comparison of performance over time.</a:t>
            </a:r>
            <a:endParaRPr sz="1800" dirty="0">
              <a:latin typeface="Corbel"/>
            </a:endParaRPr>
          </a:p>
          <a:p>
            <a:pPr marL="114300" lvl="0" indent="0" algn="l" rtl="0">
              <a:lnSpc>
                <a:spcPct val="115000"/>
              </a:lnSpc>
              <a:spcBef>
                <a:spcPts val="0"/>
              </a:spcBef>
              <a:spcAft>
                <a:spcPts val="0"/>
              </a:spcAft>
              <a:buSzPts val="1800"/>
              <a:buNone/>
            </a:pPr>
            <a:endParaRPr sz="1800" dirty="0">
              <a:latin typeface="Corbel"/>
            </a:endParaRPr>
          </a:p>
          <a:p>
            <a:pPr marL="114300" lvl="0" indent="0" algn="l" rtl="0">
              <a:lnSpc>
                <a:spcPct val="115000"/>
              </a:lnSpc>
              <a:spcBef>
                <a:spcPts val="0"/>
              </a:spcBef>
              <a:spcAft>
                <a:spcPts val="0"/>
              </a:spcAft>
              <a:buSzPts val="1800"/>
              <a:buNone/>
            </a:pPr>
            <a:r>
              <a:rPr lang="en-GB" sz="1800" dirty="0">
                <a:latin typeface="Corbel"/>
              </a:rPr>
              <a:t>Scaled scores range from 80 to 120. </a:t>
            </a:r>
            <a:endParaRPr sz="1800" dirty="0">
              <a:latin typeface="Corbel"/>
            </a:endParaRPr>
          </a:p>
          <a:p>
            <a:pPr marL="114300" lvl="0" indent="0" algn="l" rtl="0">
              <a:lnSpc>
                <a:spcPct val="115000"/>
              </a:lnSpc>
              <a:spcBef>
                <a:spcPts val="0"/>
              </a:spcBef>
              <a:spcAft>
                <a:spcPts val="0"/>
              </a:spcAft>
              <a:buSzPts val="1800"/>
              <a:buNone/>
            </a:pPr>
            <a:r>
              <a:rPr lang="en-GB" sz="1800" dirty="0">
                <a:solidFill>
                  <a:srgbClr val="C00000"/>
                </a:solidFill>
                <a:latin typeface="Corbel"/>
              </a:rPr>
              <a:t>A scaled score of 100 or more shows the pupil is meeting the National Standard. </a:t>
            </a:r>
            <a:endParaRPr sz="1800" dirty="0">
              <a:solidFill>
                <a:srgbClr val="C00000"/>
              </a:solidFill>
              <a:latin typeface="Corbel"/>
            </a:endParaRPr>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a:rPr>
              <a:t>Grammar, Punctuation and Spelling: Monday 11</a:t>
            </a:r>
            <a:r>
              <a:rPr lang="en-GB" sz="2000" b="1" baseline="30000" dirty="0">
                <a:solidFill>
                  <a:srgbClr val="C00000"/>
                </a:solidFill>
                <a:latin typeface="Corbel"/>
              </a:rPr>
              <a:t>th</a:t>
            </a:r>
            <a:r>
              <a:rPr lang="en-GB" sz="2000" b="1" dirty="0">
                <a:solidFill>
                  <a:srgbClr val="C00000"/>
                </a:solidFill>
                <a:latin typeface="Corbel"/>
              </a:rPr>
              <a:t> May</a:t>
            </a:r>
            <a:endParaRPr lang="en-US" sz="2000" b="1" dirty="0">
              <a:solidFill>
                <a:srgbClr val="C00000"/>
              </a:solidFill>
              <a:latin typeface="Corbel"/>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a:rPr>
              <a:t>Grammar, punctuation and spelling consists of two papers.</a:t>
            </a:r>
            <a:endParaRPr lang="en-US" sz="1800">
              <a:latin typeface="Corbel"/>
            </a:endParaRPr>
          </a:p>
          <a:p>
            <a:pPr marL="114300" lvl="0" indent="0" algn="l" rtl="0">
              <a:lnSpc>
                <a:spcPct val="115000"/>
              </a:lnSpc>
              <a:spcBef>
                <a:spcPts val="0"/>
              </a:spcBef>
              <a:spcAft>
                <a:spcPts val="0"/>
              </a:spcAft>
              <a:buSzPts val="1800"/>
              <a:buNone/>
            </a:pPr>
            <a:endParaRPr sz="1800" dirty="0">
              <a:latin typeface="Corbel"/>
            </a:endParaRPr>
          </a:p>
          <a:p>
            <a:pPr marL="457200" lvl="0" indent="-342900" algn="l" rtl="0">
              <a:lnSpc>
                <a:spcPct val="115000"/>
              </a:lnSpc>
              <a:spcBef>
                <a:spcPts val="0"/>
              </a:spcBef>
              <a:spcAft>
                <a:spcPts val="0"/>
              </a:spcAft>
              <a:buSzPts val="1800"/>
              <a:buFont typeface="Nunito"/>
              <a:buChar char="●"/>
            </a:pPr>
            <a:r>
              <a:rPr lang="en-GB" sz="1800" dirty="0">
                <a:latin typeface="Corbel"/>
              </a:rPr>
              <a:t>Paper 1 focuses on all three elements (grammar, punctuation and spelling or GPS). The paper lasts for </a:t>
            </a:r>
            <a:r>
              <a:rPr lang="en-GB" sz="1800" dirty="0">
                <a:solidFill>
                  <a:srgbClr val="C00000"/>
                </a:solidFill>
                <a:latin typeface="Corbel"/>
              </a:rPr>
              <a:t>45 minutes. </a:t>
            </a:r>
            <a:endParaRPr sz="1800" dirty="0">
              <a:solidFill>
                <a:srgbClr val="C00000"/>
              </a:solidFill>
              <a:latin typeface="Corbel"/>
            </a:endParaRPr>
          </a:p>
          <a:p>
            <a:pPr marL="457200" lvl="0" indent="-228600" algn="l" rtl="0">
              <a:lnSpc>
                <a:spcPct val="115000"/>
              </a:lnSpc>
              <a:spcBef>
                <a:spcPts val="0"/>
              </a:spcBef>
              <a:spcAft>
                <a:spcPts val="0"/>
              </a:spcAft>
              <a:buSzPts val="1800"/>
              <a:buFont typeface="Nunito"/>
              <a:buNone/>
            </a:pPr>
            <a:endParaRPr sz="1800" dirty="0">
              <a:latin typeface="Corbel"/>
            </a:endParaRPr>
          </a:p>
          <a:p>
            <a:pPr marL="457200" lvl="0" indent="-342900" algn="l" rtl="0">
              <a:lnSpc>
                <a:spcPct val="115000"/>
              </a:lnSpc>
              <a:spcBef>
                <a:spcPts val="0"/>
              </a:spcBef>
              <a:spcAft>
                <a:spcPts val="0"/>
              </a:spcAft>
              <a:buSzPts val="1800"/>
              <a:buFont typeface="Nunito"/>
              <a:buChar char="●"/>
            </a:pPr>
            <a:r>
              <a:rPr lang="en-GB" sz="1800" dirty="0">
                <a:latin typeface="Corbel"/>
              </a:rPr>
              <a:t>Paper 2 consists of a spelling test only. It should take approximately </a:t>
            </a:r>
            <a:r>
              <a:rPr lang="en-GB" sz="1800" dirty="0">
                <a:solidFill>
                  <a:srgbClr val="C00000"/>
                </a:solidFill>
                <a:latin typeface="Corbel"/>
              </a:rPr>
              <a:t>15 minutes,</a:t>
            </a:r>
            <a:r>
              <a:rPr lang="en-GB" sz="1800" dirty="0">
                <a:latin typeface="Corbel"/>
              </a:rPr>
              <a:t> although this is not a set amount of time (pupils should be given as much time as they need to complete the test).</a:t>
            </a:r>
            <a:endParaRPr sz="1800" dirty="0">
              <a:latin typeface="Corbel"/>
            </a:endParaRPr>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a:rPr>
              <a:t>Grammar, Punctuation and Spelling: Paper 1 (GPS)</a:t>
            </a:r>
            <a:endParaRPr lang="en-US" sz="2000" b="1">
              <a:solidFill>
                <a:srgbClr val="C00000"/>
              </a:solidFill>
              <a:latin typeface="Corbel"/>
            </a:endParaRPr>
          </a:p>
        </p:txBody>
      </p:sp>
      <p:sp>
        <p:nvSpPr>
          <p:cNvPr id="71" name="Google Shape;71;p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a:rPr>
              <a:t>The children will have been working hard with their class teacher on developing and securing their knowledge of the technical vocabulary needed in this test.</a:t>
            </a:r>
            <a:endParaRPr lang="en-US" sz="1800">
              <a:latin typeface="Corbel"/>
            </a:endParaRPr>
          </a:p>
          <a:p>
            <a:pPr marL="114300" lvl="0" indent="0" algn="l" rtl="0">
              <a:lnSpc>
                <a:spcPct val="115000"/>
              </a:lnSpc>
              <a:spcBef>
                <a:spcPts val="0"/>
              </a:spcBef>
              <a:spcAft>
                <a:spcPts val="0"/>
              </a:spcAft>
              <a:buSzPts val="1800"/>
              <a:buNone/>
            </a:pPr>
            <a:endParaRPr sz="1800" dirty="0">
              <a:latin typeface="Corbel"/>
            </a:endParaRPr>
          </a:p>
          <a:p>
            <a:pPr marL="114300" lvl="0" indent="0" algn="l" rtl="0">
              <a:lnSpc>
                <a:spcPct val="115000"/>
              </a:lnSpc>
              <a:spcBef>
                <a:spcPts val="0"/>
              </a:spcBef>
              <a:spcAft>
                <a:spcPts val="0"/>
              </a:spcAft>
              <a:buSzPts val="1800"/>
              <a:buNone/>
            </a:pPr>
            <a:r>
              <a:rPr lang="en-GB" sz="1800" dirty="0">
                <a:latin typeface="Corbel"/>
              </a:rPr>
              <a:t>This test focuses on:</a:t>
            </a:r>
            <a:endParaRPr sz="1800">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ea typeface="Arial"/>
                <a:cs typeface="Arial"/>
                <a:sym typeface="Arial"/>
              </a:rPr>
              <a:t>Grammatical terms/ word classes;</a:t>
            </a:r>
            <a:endParaRPr sz="1800">
              <a:solidFill>
                <a:srgbClr val="C00000"/>
              </a:solidFill>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rPr>
              <a:t>Functions of sentences;</a:t>
            </a:r>
            <a:endParaRPr sz="1800">
              <a:solidFill>
                <a:srgbClr val="C00000"/>
              </a:solidFill>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ea typeface="Arial"/>
                <a:cs typeface="Arial"/>
                <a:sym typeface="Arial"/>
              </a:rPr>
              <a:t>Combining words, phrases and clauses;</a:t>
            </a:r>
            <a:endParaRPr sz="1800">
              <a:solidFill>
                <a:srgbClr val="C00000"/>
              </a:solidFill>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rPr>
              <a:t>Verb forms, tenses and consistency;</a:t>
            </a:r>
            <a:endParaRPr sz="1800">
              <a:solidFill>
                <a:srgbClr val="C00000"/>
              </a:solidFill>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rPr>
              <a:t>Punctuation;</a:t>
            </a:r>
            <a:endParaRPr sz="1800">
              <a:solidFill>
                <a:srgbClr val="C00000"/>
              </a:solidFill>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ea typeface="Arial"/>
                <a:cs typeface="Arial"/>
                <a:sym typeface="Arial"/>
              </a:rPr>
              <a:t>Vocabulary;</a:t>
            </a:r>
            <a:endParaRPr sz="1800">
              <a:solidFill>
                <a:srgbClr val="C00000"/>
              </a:solidFill>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ea typeface="Arial"/>
                <a:cs typeface="Arial"/>
                <a:sym typeface="Arial"/>
              </a:rPr>
              <a:t>Standard English and formality.</a:t>
            </a:r>
            <a:endParaRPr sz="1800">
              <a:solidFill>
                <a:srgbClr val="C00000"/>
              </a:solidFill>
              <a:latin typeface="Corbel"/>
            </a:endParaRPr>
          </a:p>
          <a:p>
            <a:pPr marL="114300" lvl="0" indent="0" algn="l" rtl="0">
              <a:lnSpc>
                <a:spcPct val="115000"/>
              </a:lnSpc>
              <a:spcBef>
                <a:spcPts val="0"/>
              </a:spcBef>
              <a:spcAft>
                <a:spcPts val="0"/>
              </a:spcAft>
              <a:buSzPts val="1800"/>
              <a:buNone/>
            </a:pPr>
            <a:endParaRPr sz="1800" dirty="0">
              <a:latin typeface="Corbel"/>
            </a:endParaRPr>
          </a:p>
          <a:p>
            <a:pPr marL="114300" lvl="0" indent="0" algn="l" rtl="0">
              <a:lnSpc>
                <a:spcPct val="115000"/>
              </a:lnSpc>
              <a:spcBef>
                <a:spcPts val="0"/>
              </a:spcBef>
              <a:spcAft>
                <a:spcPts val="0"/>
              </a:spcAft>
              <a:buSzPts val="1800"/>
              <a:buNone/>
            </a:pPr>
            <a:r>
              <a:rPr lang="en-GB" sz="1800" dirty="0">
                <a:latin typeface="Corbel"/>
              </a:rPr>
              <a:t>This test requires a range of answer types but does not require longer formal answers. </a:t>
            </a:r>
            <a:endParaRPr sz="1800" dirty="0">
              <a:latin typeface="Corbel"/>
            </a:endParaRPr>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a:lnSpc>
                <a:spcPct val="100000"/>
              </a:lnSpc>
              <a:spcBef>
                <a:spcPts val="0"/>
              </a:spcBef>
              <a:spcAft>
                <a:spcPts val="0"/>
              </a:spcAft>
              <a:buNone/>
            </a:pPr>
            <a:r>
              <a:rPr lang="en-GB" sz="2000" b="1" dirty="0">
                <a:solidFill>
                  <a:srgbClr val="C00000"/>
                </a:solidFill>
                <a:latin typeface="Corbel"/>
              </a:rPr>
              <a:t>Grammar, Punctuation and Spelling: Paper 1 (GPS)</a:t>
            </a:r>
            <a:endParaRPr lang="en-US" sz="2000" b="1" dirty="0">
              <a:solidFill>
                <a:srgbClr val="C00000"/>
              </a:solidFill>
              <a:latin typeface="Corbel"/>
            </a:endParaRPr>
          </a:p>
        </p:txBody>
      </p:sp>
      <p:sp>
        <p:nvSpPr>
          <p:cNvPr id="78" name="Google Shape;78;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a:rPr>
              <a:t>Example questions: </a:t>
            </a:r>
            <a:endParaRPr sz="1800" dirty="0">
              <a:latin typeface="Corbel"/>
            </a:endParaRPr>
          </a:p>
        </p:txBody>
      </p:sp>
      <p:sp>
        <p:nvSpPr>
          <p:cNvPr id="79" name="Google Shape;79;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pic>
        <p:nvPicPr>
          <p:cNvPr id="80" name="Google Shape;80;p8"/>
          <p:cNvPicPr preferRelativeResize="0"/>
          <p:nvPr/>
        </p:nvPicPr>
        <p:blipFill>
          <a:blip r:embed="rId3">
            <a:alphaModFix/>
          </a:blip>
          <a:stretch>
            <a:fillRect/>
          </a:stretch>
        </p:blipFill>
        <p:spPr>
          <a:xfrm>
            <a:off x="459325" y="1347888"/>
            <a:ext cx="4226351" cy="1330950"/>
          </a:xfrm>
          <a:prstGeom prst="rect">
            <a:avLst/>
          </a:prstGeom>
          <a:noFill/>
          <a:ln>
            <a:noFill/>
          </a:ln>
        </p:spPr>
      </p:pic>
      <p:sp>
        <p:nvSpPr>
          <p:cNvPr id="81" name="Google Shape;81;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pic>
        <p:nvPicPr>
          <p:cNvPr id="82" name="Google Shape;82;p8"/>
          <p:cNvPicPr preferRelativeResize="0"/>
          <p:nvPr/>
        </p:nvPicPr>
        <p:blipFill>
          <a:blip r:embed="rId4">
            <a:alphaModFix/>
          </a:blip>
          <a:stretch>
            <a:fillRect/>
          </a:stretch>
        </p:blipFill>
        <p:spPr>
          <a:xfrm>
            <a:off x="4722950" y="2185200"/>
            <a:ext cx="4298201" cy="1266500"/>
          </a:xfrm>
          <a:prstGeom prst="rect">
            <a:avLst/>
          </a:prstGeom>
          <a:noFill/>
          <a:ln>
            <a:noFill/>
          </a:ln>
        </p:spPr>
      </p:pic>
      <p:pic>
        <p:nvPicPr>
          <p:cNvPr id="83" name="Google Shape;83;p8"/>
          <p:cNvPicPr preferRelativeResize="0"/>
          <p:nvPr/>
        </p:nvPicPr>
        <p:blipFill>
          <a:blip r:embed="rId5">
            <a:alphaModFix/>
          </a:blip>
          <a:stretch>
            <a:fillRect/>
          </a:stretch>
        </p:blipFill>
        <p:spPr>
          <a:xfrm>
            <a:off x="662225" y="3451694"/>
            <a:ext cx="4418150" cy="1157131"/>
          </a:xfrm>
          <a:prstGeom prst="rect">
            <a:avLst/>
          </a:prstGeom>
          <a:noFill/>
          <a:ln>
            <a:noFill/>
          </a:ln>
        </p:spPr>
      </p:pic>
      <p:sp>
        <p:nvSpPr>
          <p:cNvPr id="84" name="Google Shape;84;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a:solidFill>
                  <a:schemeClr val="dk2"/>
                </a:solidFill>
                <a:latin typeface="Nunito Sans SemiBold"/>
                <a:ea typeface="Nunito Sans SemiBold"/>
                <a:cs typeface="Nunito Sans SemiBold"/>
                <a:sym typeface="Nunito Sans SemiBold"/>
              </a:rPr>
              <a:t>The council maintain the local park. </a:t>
            </a:r>
            <a:endParaRPr sz="13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300">
              <a:solidFill>
                <a:schemeClr val="dk2"/>
              </a:solidFill>
              <a:latin typeface="Nunito Sans SemiBold"/>
              <a:ea typeface="Nunito Sans SemiBold"/>
              <a:cs typeface="Nunito Sans SemiBold"/>
              <a:sym typeface="Nunito Sans SemiBold"/>
            </a:endParaRPr>
          </a:p>
        </p:txBody>
      </p:sp>
      <p:sp>
        <p:nvSpPr>
          <p:cNvPr id="85" name="Google Shape;85;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
        <p:nvSpPr>
          <p:cNvPr id="86" name="Google Shape;86;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algn="ctr"/>
            <a:r>
              <a:rPr lang="en-GB" sz="2000" b="1">
                <a:solidFill>
                  <a:srgbClr val="C00000"/>
                </a:solidFill>
                <a:latin typeface="Corbel"/>
              </a:rPr>
              <a:t>Grammar, Punctuation and Spelling: Paper 2 (Spelling)</a:t>
            </a:r>
            <a:endParaRPr lang="en-US" sz="2000" b="1">
              <a:solidFill>
                <a:srgbClr val="C00000"/>
              </a:solidFill>
              <a:latin typeface="Corbel"/>
            </a:endParaRPr>
          </a:p>
        </p:txBody>
      </p:sp>
      <p:sp>
        <p:nvSpPr>
          <p:cNvPr id="92" name="Google Shape;92;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a:rPr>
              <a:t>Paper 2 is a shorter paper that focuses solely on spellings. </a:t>
            </a:r>
            <a:endParaRPr lang="en-US" sz="1800">
              <a:latin typeface="Corbel"/>
            </a:endParaRPr>
          </a:p>
          <a:p>
            <a:pPr marL="114300" lvl="0" indent="0" algn="l" rtl="0">
              <a:lnSpc>
                <a:spcPct val="115000"/>
              </a:lnSpc>
              <a:spcBef>
                <a:spcPts val="0"/>
              </a:spcBef>
              <a:spcAft>
                <a:spcPts val="0"/>
              </a:spcAft>
              <a:buSzPts val="1800"/>
              <a:buNone/>
            </a:pPr>
            <a:endParaRPr sz="1800" dirty="0">
              <a:latin typeface="Corbel"/>
            </a:endParaRPr>
          </a:p>
          <a:p>
            <a:pPr marL="114300" lvl="0" indent="0" algn="l" rtl="0">
              <a:lnSpc>
                <a:spcPct val="115000"/>
              </a:lnSpc>
              <a:spcBef>
                <a:spcPts val="0"/>
              </a:spcBef>
              <a:spcAft>
                <a:spcPts val="0"/>
              </a:spcAft>
              <a:buSzPts val="1800"/>
              <a:buNone/>
            </a:pPr>
            <a:r>
              <a:rPr lang="en-GB" sz="1800" dirty="0">
                <a:latin typeface="Corbel"/>
              </a:rPr>
              <a:t>Example questions:  </a:t>
            </a:r>
            <a:endParaRPr dirty="0">
              <a:latin typeface="Corbel"/>
            </a:endParaRPr>
          </a:p>
        </p:txBody>
      </p:sp>
      <p:sp>
        <p:nvSpPr>
          <p:cNvPr id="93" name="Google Shape;93;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pic>
        <p:nvPicPr>
          <p:cNvPr id="94" name="Google Shape;94;p9"/>
          <p:cNvPicPr preferRelativeResize="0"/>
          <p:nvPr/>
        </p:nvPicPr>
        <p:blipFill>
          <a:blip r:embed="rId3">
            <a:alphaModFix/>
          </a:blip>
          <a:stretch>
            <a:fillRect/>
          </a:stretch>
        </p:blipFill>
        <p:spPr>
          <a:xfrm>
            <a:off x="591400" y="1855750"/>
            <a:ext cx="4312651" cy="2352349"/>
          </a:xfrm>
          <a:prstGeom prst="rect">
            <a:avLst/>
          </a:prstGeom>
          <a:noFill/>
          <a:ln>
            <a:noFill/>
          </a:ln>
        </p:spPr>
      </p:pic>
      <p:pic>
        <p:nvPicPr>
          <p:cNvPr id="95" name="Google Shape;95;p9"/>
          <p:cNvPicPr preferRelativeResize="0"/>
          <p:nvPr/>
        </p:nvPicPr>
        <p:blipFill>
          <a:blip r:embed="rId4">
            <a:alphaModFix/>
          </a:blip>
          <a:stretch>
            <a:fillRect/>
          </a:stretch>
        </p:blipFill>
        <p:spPr>
          <a:xfrm>
            <a:off x="5483776" y="1413613"/>
            <a:ext cx="2518093" cy="308023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a:rPr>
              <a:t>Reading: Tuesday 12</a:t>
            </a:r>
            <a:r>
              <a:rPr lang="en-GB" sz="2000" b="1" baseline="30000" dirty="0">
                <a:solidFill>
                  <a:srgbClr val="C00000"/>
                </a:solidFill>
                <a:latin typeface="Corbel"/>
              </a:rPr>
              <a:t>th</a:t>
            </a:r>
            <a:r>
              <a:rPr lang="en-GB" sz="2000" b="1" dirty="0">
                <a:solidFill>
                  <a:srgbClr val="C00000"/>
                </a:solidFill>
                <a:latin typeface="Corbel"/>
              </a:rPr>
              <a:t> May </a:t>
            </a:r>
            <a:endParaRPr lang="en-US" sz="2000" b="1" dirty="0">
              <a:solidFill>
                <a:srgbClr val="C00000"/>
              </a:solidFill>
              <a:latin typeface="Corbel"/>
            </a:endParaRPr>
          </a:p>
        </p:txBody>
      </p:sp>
      <p:sp>
        <p:nvSpPr>
          <p:cNvPr id="101" name="Google Shape;101;p10"/>
          <p:cNvSpPr txBox="1">
            <a:spLocks noGrp="1"/>
          </p:cNvSpPr>
          <p:nvPr>
            <p:ph type="body" idx="1"/>
          </p:nvPr>
        </p:nvSpPr>
        <p:spPr>
          <a:xfrm>
            <a:off x="84780" y="971550"/>
            <a:ext cx="8949225" cy="359732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a:rPr>
              <a:t>There is one reading test that lasts for </a:t>
            </a:r>
            <a:r>
              <a:rPr lang="en-GB" sz="1800" dirty="0">
                <a:solidFill>
                  <a:srgbClr val="C00000"/>
                </a:solidFill>
                <a:latin typeface="Corbel"/>
              </a:rPr>
              <a:t>60 minutes.</a:t>
            </a:r>
            <a:r>
              <a:rPr lang="en-GB" sz="1800" dirty="0">
                <a:latin typeface="Corbel"/>
              </a:rPr>
              <a:t> </a:t>
            </a:r>
            <a:endParaRPr lang="en-US" sz="1800" dirty="0">
              <a:latin typeface="Corbel"/>
            </a:endParaRPr>
          </a:p>
          <a:p>
            <a:pPr marL="114300" lvl="0" indent="0" algn="l" rtl="0">
              <a:lnSpc>
                <a:spcPct val="115000"/>
              </a:lnSpc>
              <a:spcBef>
                <a:spcPts val="0"/>
              </a:spcBef>
              <a:spcAft>
                <a:spcPts val="0"/>
              </a:spcAft>
              <a:buSzPts val="1800"/>
              <a:buNone/>
            </a:pPr>
            <a:r>
              <a:rPr lang="en-GB" sz="1800" dirty="0">
                <a:latin typeface="Corbel"/>
              </a:rPr>
              <a:t>The test is designed to measure if the children’s comprehension of age-appropriate reading material meets the national standard. There are three different set texts for children to read. These could be any combination of </a:t>
            </a:r>
            <a:r>
              <a:rPr lang="en-GB" sz="1800" dirty="0">
                <a:solidFill>
                  <a:srgbClr val="C00000"/>
                </a:solidFill>
                <a:latin typeface="Corbel"/>
              </a:rPr>
              <a:t>non-fiction, fiction and/ or poetry. </a:t>
            </a:r>
            <a:endParaRPr sz="1800" dirty="0">
              <a:solidFill>
                <a:srgbClr val="C00000"/>
              </a:solidFill>
              <a:latin typeface="Corbel"/>
            </a:endParaRPr>
          </a:p>
          <a:p>
            <a:pPr marL="114300" lvl="0" indent="0" algn="l" rtl="0">
              <a:lnSpc>
                <a:spcPct val="115000"/>
              </a:lnSpc>
              <a:spcBef>
                <a:spcPts val="0"/>
              </a:spcBef>
              <a:spcAft>
                <a:spcPts val="0"/>
              </a:spcAft>
              <a:buSzPts val="1800"/>
              <a:buNone/>
            </a:pPr>
            <a:endParaRPr sz="1050" dirty="0">
              <a:latin typeface="Corbel"/>
            </a:endParaRPr>
          </a:p>
        </p:txBody>
      </p:sp>
      <p:sp>
        <p:nvSpPr>
          <p:cNvPr id="102" name="Google Shape;10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a:lnSpc>
                <a:spcPct val="100000"/>
              </a:lnSpc>
              <a:spcBef>
                <a:spcPts val="0"/>
              </a:spcBef>
              <a:spcAft>
                <a:spcPts val="0"/>
              </a:spcAft>
              <a:buNone/>
            </a:pPr>
            <a:r>
              <a:rPr lang="en-GB" sz="2000" b="1">
                <a:solidFill>
                  <a:srgbClr val="C00000"/>
                </a:solidFill>
                <a:latin typeface="Corbel"/>
              </a:rPr>
              <a:t>Reading</a:t>
            </a:r>
            <a:endParaRPr lang="en-US" sz="2000" b="1">
              <a:solidFill>
                <a:srgbClr val="C00000"/>
              </a:solidFill>
              <a:latin typeface="Corbel"/>
            </a:endParaRPr>
          </a:p>
        </p:txBody>
      </p:sp>
      <p:sp>
        <p:nvSpPr>
          <p:cNvPr id="108" name="Google Shape;108;p11"/>
          <p:cNvSpPr txBox="1">
            <a:spLocks noGrp="1"/>
          </p:cNvSpPr>
          <p:nvPr>
            <p:ph type="body" idx="1"/>
          </p:nvPr>
        </p:nvSpPr>
        <p:spPr>
          <a:xfrm>
            <a:off x="84780" y="739302"/>
            <a:ext cx="8747520"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a:rPr>
              <a:t>The reading SATs paper requires a range of answer styles.</a:t>
            </a:r>
            <a:endParaRPr lang="en-US" sz="1800">
              <a:latin typeface="Corbel"/>
            </a:endParaRPr>
          </a:p>
          <a:p>
            <a:pPr marL="114300" lvl="0" indent="0" algn="l" rtl="0">
              <a:lnSpc>
                <a:spcPct val="115000"/>
              </a:lnSpc>
              <a:spcBef>
                <a:spcPts val="0"/>
              </a:spcBef>
              <a:spcAft>
                <a:spcPts val="0"/>
              </a:spcAft>
              <a:buSzPts val="1800"/>
              <a:buNone/>
            </a:pPr>
            <a:endParaRPr sz="1800" dirty="0">
              <a:latin typeface="Corbel"/>
            </a:endParaRPr>
          </a:p>
          <a:p>
            <a:pPr marL="114300" lvl="0" indent="0" algn="l" rtl="0">
              <a:lnSpc>
                <a:spcPct val="115000"/>
              </a:lnSpc>
              <a:spcBef>
                <a:spcPts val="0"/>
              </a:spcBef>
              <a:spcAft>
                <a:spcPts val="0"/>
              </a:spcAft>
              <a:buSzPts val="1800"/>
              <a:buNone/>
            </a:pPr>
            <a:r>
              <a:rPr lang="en-GB" sz="1800" dirty="0">
                <a:latin typeface="Corbel"/>
              </a:rPr>
              <a:t>Example questions:</a:t>
            </a:r>
            <a:endParaRPr sz="1800" dirty="0">
              <a:latin typeface="Corbel"/>
            </a:endParaRPr>
          </a:p>
        </p:txBody>
      </p:sp>
      <p:sp>
        <p:nvSpPr>
          <p:cNvPr id="109" name="Google Shape;109;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pic>
        <p:nvPicPr>
          <p:cNvPr id="110" name="Google Shape;110;p11"/>
          <p:cNvPicPr preferRelativeResize="0"/>
          <p:nvPr/>
        </p:nvPicPr>
        <p:blipFill>
          <a:blip r:embed="rId3">
            <a:alphaModFix/>
          </a:blip>
          <a:stretch>
            <a:fillRect/>
          </a:stretch>
        </p:blipFill>
        <p:spPr>
          <a:xfrm>
            <a:off x="253425" y="1885101"/>
            <a:ext cx="2240550" cy="1962180"/>
          </a:xfrm>
          <a:prstGeom prst="rect">
            <a:avLst/>
          </a:prstGeom>
          <a:noFill/>
          <a:ln>
            <a:noFill/>
          </a:ln>
        </p:spPr>
      </p:pic>
      <p:pic>
        <p:nvPicPr>
          <p:cNvPr id="111" name="Google Shape;111;p11"/>
          <p:cNvPicPr preferRelativeResize="0"/>
          <p:nvPr/>
        </p:nvPicPr>
        <p:blipFill>
          <a:blip r:embed="rId4">
            <a:alphaModFix/>
          </a:blip>
          <a:stretch>
            <a:fillRect/>
          </a:stretch>
        </p:blipFill>
        <p:spPr>
          <a:xfrm>
            <a:off x="2493975" y="3410849"/>
            <a:ext cx="3911126" cy="1489076"/>
          </a:xfrm>
          <a:prstGeom prst="rect">
            <a:avLst/>
          </a:prstGeom>
          <a:noFill/>
          <a:ln>
            <a:noFill/>
          </a:ln>
        </p:spPr>
      </p:pic>
      <p:pic>
        <p:nvPicPr>
          <p:cNvPr id="112" name="Google Shape;112;p11"/>
          <p:cNvPicPr preferRelativeResize="0"/>
          <p:nvPr/>
        </p:nvPicPr>
        <p:blipFill>
          <a:blip r:embed="rId5">
            <a:alphaModFix/>
          </a:blip>
          <a:stretch>
            <a:fillRect/>
          </a:stretch>
        </p:blipFill>
        <p:spPr>
          <a:xfrm>
            <a:off x="4827325" y="1148896"/>
            <a:ext cx="3911124" cy="226195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a:lnSpc>
                <a:spcPct val="100000"/>
              </a:lnSpc>
              <a:spcBef>
                <a:spcPts val="0"/>
              </a:spcBef>
              <a:spcAft>
                <a:spcPts val="0"/>
              </a:spcAft>
              <a:buNone/>
            </a:pPr>
            <a:r>
              <a:rPr lang="en-GB" sz="2000" b="1">
                <a:solidFill>
                  <a:srgbClr val="C00000"/>
                </a:solidFill>
                <a:latin typeface="Corbel"/>
              </a:rPr>
              <a:t>Reading</a:t>
            </a:r>
            <a:endParaRPr lang="en-US" sz="2000" b="1">
              <a:solidFill>
                <a:srgbClr val="C00000"/>
              </a:solidFill>
              <a:latin typeface="Corbel"/>
            </a:endParaRPr>
          </a:p>
        </p:txBody>
      </p:sp>
      <p:sp>
        <p:nvSpPr>
          <p:cNvPr id="118" name="Google Shape;118;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19" name="Google Shape;11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20" name="Google Shape;120;p12"/>
          <p:cNvPicPr preferRelativeResize="0"/>
          <p:nvPr/>
        </p:nvPicPr>
        <p:blipFill>
          <a:blip r:embed="rId3">
            <a:alphaModFix/>
          </a:blip>
          <a:stretch>
            <a:fillRect/>
          </a:stretch>
        </p:blipFill>
        <p:spPr>
          <a:xfrm>
            <a:off x="5127956" y="182049"/>
            <a:ext cx="4013724" cy="1619950"/>
          </a:xfrm>
          <a:prstGeom prst="rect">
            <a:avLst/>
          </a:prstGeom>
          <a:noFill/>
          <a:ln>
            <a:noFill/>
          </a:ln>
        </p:spPr>
      </p:pic>
      <p:pic>
        <p:nvPicPr>
          <p:cNvPr id="121" name="Google Shape;121;p12"/>
          <p:cNvPicPr preferRelativeResize="0"/>
          <p:nvPr/>
        </p:nvPicPr>
        <p:blipFill>
          <a:blip r:embed="rId4">
            <a:alphaModFix/>
          </a:blip>
          <a:stretch>
            <a:fillRect/>
          </a:stretch>
        </p:blipFill>
        <p:spPr>
          <a:xfrm>
            <a:off x="311700" y="1115775"/>
            <a:ext cx="3223475" cy="2105275"/>
          </a:xfrm>
          <a:prstGeom prst="rect">
            <a:avLst/>
          </a:prstGeom>
          <a:noFill/>
          <a:ln>
            <a:noFill/>
          </a:ln>
        </p:spPr>
      </p:pic>
      <p:pic>
        <p:nvPicPr>
          <p:cNvPr id="122" name="Google Shape;122;p12"/>
          <p:cNvPicPr preferRelativeResize="0"/>
          <p:nvPr/>
        </p:nvPicPr>
        <p:blipFill>
          <a:blip r:embed="rId5">
            <a:alphaModFix/>
          </a:blip>
          <a:stretch>
            <a:fillRect/>
          </a:stretch>
        </p:blipFill>
        <p:spPr>
          <a:xfrm>
            <a:off x="4576325" y="1536025"/>
            <a:ext cx="3896127" cy="3369600"/>
          </a:xfrm>
          <a:prstGeom prst="rect">
            <a:avLst/>
          </a:prstGeom>
          <a:noFill/>
          <a:ln>
            <a:noFill/>
          </a:ln>
        </p:spPr>
      </p:pic>
      <p:pic>
        <p:nvPicPr>
          <p:cNvPr id="123" name="Google Shape;123;p12"/>
          <p:cNvPicPr preferRelativeResize="0"/>
          <p:nvPr/>
        </p:nvPicPr>
        <p:blipFill>
          <a:blip r:embed="rId6">
            <a:alphaModFix/>
          </a:blip>
          <a:stretch>
            <a:fillRect/>
          </a:stretch>
        </p:blipFill>
        <p:spPr>
          <a:xfrm>
            <a:off x="879875" y="3009175"/>
            <a:ext cx="3525501" cy="181909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r>
              <a:rPr lang="en-GB" sz="2000" b="1" dirty="0">
                <a:solidFill>
                  <a:srgbClr val="C00000"/>
                </a:solidFill>
                <a:latin typeface="Corbel"/>
              </a:rPr>
              <a:t>                                                  Reading</a:t>
            </a:r>
            <a:endParaRPr lang="en-US" sz="2000" b="1" dirty="0">
              <a:solidFill>
                <a:srgbClr val="C00000"/>
              </a:solidFill>
              <a:latin typeface="Corbel"/>
            </a:endParaRPr>
          </a:p>
        </p:txBody>
      </p:sp>
      <p:sp>
        <p:nvSpPr>
          <p:cNvPr id="129" name="Google Shape;129;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a:rPr>
              <a:t>Example questions:</a:t>
            </a:r>
            <a:endParaRPr lang="en-US" sz="1800">
              <a:latin typeface="Corbel"/>
            </a:endParaRPr>
          </a:p>
          <a:p>
            <a:pPr marL="114300" lvl="0" indent="0" algn="l" rtl="0">
              <a:lnSpc>
                <a:spcPct val="115000"/>
              </a:lnSpc>
              <a:spcBef>
                <a:spcPts val="0"/>
              </a:spcBef>
              <a:spcAft>
                <a:spcPts val="0"/>
              </a:spcAft>
              <a:buSzPts val="1800"/>
              <a:buNone/>
            </a:pPr>
            <a:r>
              <a:rPr lang="en-GB" sz="1800" dirty="0">
                <a:latin typeface="Corbel"/>
              </a:rPr>
              <a:t>3 mark question</a:t>
            </a:r>
            <a:endParaRPr sz="1800" dirty="0">
              <a:latin typeface="Corbel"/>
            </a:endParaRPr>
          </a:p>
        </p:txBody>
      </p:sp>
      <p:sp>
        <p:nvSpPr>
          <p:cNvPr id="130" name="Google Shape;13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pic>
        <p:nvPicPr>
          <p:cNvPr id="131" name="Google Shape;131;p13"/>
          <p:cNvPicPr preferRelativeResize="0"/>
          <p:nvPr/>
        </p:nvPicPr>
        <p:blipFill>
          <a:blip r:embed="rId3">
            <a:alphaModFix/>
          </a:blip>
          <a:stretch>
            <a:fillRect/>
          </a:stretch>
        </p:blipFill>
        <p:spPr>
          <a:xfrm>
            <a:off x="459325" y="1535300"/>
            <a:ext cx="3473625" cy="2644776"/>
          </a:xfrm>
          <a:prstGeom prst="rect">
            <a:avLst/>
          </a:prstGeom>
          <a:noFill/>
          <a:ln>
            <a:noFill/>
          </a:ln>
        </p:spPr>
      </p:pic>
      <p:pic>
        <p:nvPicPr>
          <p:cNvPr id="132" name="Google Shape;132;p13"/>
          <p:cNvPicPr preferRelativeResize="0"/>
          <p:nvPr/>
        </p:nvPicPr>
        <p:blipFill>
          <a:blip r:embed="rId4">
            <a:alphaModFix/>
          </a:blip>
          <a:stretch>
            <a:fillRect/>
          </a:stretch>
        </p:blipFill>
        <p:spPr>
          <a:xfrm>
            <a:off x="3932950" y="137525"/>
            <a:ext cx="2990824" cy="3718729"/>
          </a:xfrm>
          <a:prstGeom prst="rect">
            <a:avLst/>
          </a:prstGeom>
          <a:noFill/>
          <a:ln>
            <a:noFill/>
          </a:ln>
        </p:spPr>
      </p:pic>
      <p:pic>
        <p:nvPicPr>
          <p:cNvPr id="133" name="Google Shape;133;p13"/>
          <p:cNvPicPr preferRelativeResize="0"/>
          <p:nvPr/>
        </p:nvPicPr>
        <p:blipFill>
          <a:blip r:embed="rId5">
            <a:alphaModFix/>
          </a:blip>
          <a:stretch>
            <a:fillRect/>
          </a:stretch>
        </p:blipFill>
        <p:spPr>
          <a:xfrm>
            <a:off x="6471226" y="1438025"/>
            <a:ext cx="2629149" cy="350344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a:lnSpc>
                <a:spcPct val="100000"/>
              </a:lnSpc>
              <a:spcBef>
                <a:spcPts val="0"/>
              </a:spcBef>
              <a:spcAft>
                <a:spcPts val="0"/>
              </a:spcAft>
              <a:buNone/>
            </a:pPr>
            <a:r>
              <a:rPr lang="en-GB" sz="2000" b="1" dirty="0">
                <a:solidFill>
                  <a:srgbClr val="C00000"/>
                </a:solidFill>
                <a:latin typeface="Corbel"/>
              </a:rPr>
              <a:t>Reading</a:t>
            </a:r>
            <a:endParaRPr lang="en-US" sz="2000" b="1" dirty="0">
              <a:solidFill>
                <a:srgbClr val="C00000"/>
              </a:solidFill>
              <a:latin typeface="Corbel"/>
            </a:endParaRPr>
          </a:p>
        </p:txBody>
      </p:sp>
      <p:sp>
        <p:nvSpPr>
          <p:cNvPr id="139" name="Google Shape;139;p14"/>
          <p:cNvSpPr txBox="1">
            <a:spLocks noGrp="1"/>
          </p:cNvSpPr>
          <p:nvPr>
            <p:ph type="body" idx="1"/>
          </p:nvPr>
        </p:nvSpPr>
        <p:spPr>
          <a:xfrm>
            <a:off x="210847" y="1208314"/>
            <a:ext cx="8797945" cy="3360561"/>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a:rPr>
              <a:t>Since the current testing formation for the SATs began in 2016, there has been a tendency for three types of questions to be the most popular: </a:t>
            </a:r>
            <a:endParaRPr lang="en-US" sz="1800" dirty="0">
              <a:latin typeface="Corbel"/>
            </a:endParaRPr>
          </a:p>
          <a:p>
            <a:pPr marL="114300" lvl="0" indent="0" algn="l" rtl="0">
              <a:lnSpc>
                <a:spcPct val="115000"/>
              </a:lnSpc>
              <a:spcBef>
                <a:spcPts val="0"/>
              </a:spcBef>
              <a:spcAft>
                <a:spcPts val="0"/>
              </a:spcAft>
              <a:buSzPts val="1800"/>
              <a:buNone/>
            </a:pPr>
            <a:endParaRPr sz="1800" dirty="0">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rPr>
              <a:t>giving and explaining the meaning of words in context;</a:t>
            </a:r>
            <a:endParaRPr sz="1800" dirty="0">
              <a:solidFill>
                <a:srgbClr val="C00000"/>
              </a:solidFill>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rPr>
              <a:t>retrieving and recording information or identifying key details from a text;</a:t>
            </a:r>
            <a:endParaRPr sz="1800" dirty="0">
              <a:solidFill>
                <a:srgbClr val="C00000"/>
              </a:solidFill>
              <a:latin typeface="Corbel"/>
            </a:endParaRPr>
          </a:p>
          <a:p>
            <a:pPr marL="457200" lvl="0" indent="-342900" algn="l" rtl="0">
              <a:lnSpc>
                <a:spcPct val="115000"/>
              </a:lnSpc>
              <a:spcBef>
                <a:spcPts val="0"/>
              </a:spcBef>
              <a:spcAft>
                <a:spcPts val="0"/>
              </a:spcAft>
              <a:buSzPts val="1800"/>
              <a:buFont typeface="Nunito"/>
              <a:buChar char="●"/>
            </a:pPr>
            <a:r>
              <a:rPr lang="en-GB" sz="1800" dirty="0">
                <a:solidFill>
                  <a:srgbClr val="C00000"/>
                </a:solidFill>
                <a:latin typeface="Corbel"/>
              </a:rPr>
              <a:t>making inferences from a text and justifying inferences with text evidence. </a:t>
            </a:r>
            <a:endParaRPr sz="1800" dirty="0">
              <a:solidFill>
                <a:srgbClr val="C00000"/>
              </a:solidFill>
              <a:latin typeface="Corbel"/>
            </a:endParaRPr>
          </a:p>
          <a:p>
            <a:pPr marL="114300" lvl="0" indent="0" algn="l" rtl="0">
              <a:lnSpc>
                <a:spcPct val="115000"/>
              </a:lnSpc>
              <a:spcBef>
                <a:spcPts val="0"/>
              </a:spcBef>
              <a:spcAft>
                <a:spcPts val="0"/>
              </a:spcAft>
              <a:buSzPts val="1800"/>
              <a:buNone/>
            </a:pPr>
            <a:endParaRPr sz="1800" dirty="0">
              <a:latin typeface="Corbel"/>
            </a:endParaRPr>
          </a:p>
          <a:p>
            <a:pPr marL="114300" lvl="0" indent="0" algn="l" rtl="0">
              <a:lnSpc>
                <a:spcPct val="115000"/>
              </a:lnSpc>
              <a:spcBef>
                <a:spcPts val="0"/>
              </a:spcBef>
              <a:spcAft>
                <a:spcPts val="0"/>
              </a:spcAft>
              <a:buSzPts val="1800"/>
              <a:buNone/>
            </a:pPr>
            <a:r>
              <a:rPr lang="en-GB" sz="1800" dirty="0">
                <a:latin typeface="Corbel"/>
              </a:rPr>
              <a:t>When reading with your child at home try focusing on these types of questions. </a:t>
            </a:r>
            <a:endParaRPr sz="1800" dirty="0">
              <a:latin typeface="Corbel"/>
            </a:endParaRPr>
          </a:p>
          <a:p>
            <a:pPr marL="457200" lvl="0" indent="-228600" algn="l" rtl="0">
              <a:lnSpc>
                <a:spcPct val="115000"/>
              </a:lnSpc>
              <a:spcBef>
                <a:spcPts val="0"/>
              </a:spcBef>
              <a:spcAft>
                <a:spcPts val="0"/>
              </a:spcAft>
              <a:buSzPts val="1800"/>
              <a:buFont typeface="Nunito"/>
              <a:buNone/>
            </a:pPr>
            <a:endParaRPr dirty="0"/>
          </a:p>
        </p:txBody>
      </p:sp>
      <p:sp>
        <p:nvSpPr>
          <p:cNvPr id="140" name="Google Shape;14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panose="020B0503020204020204" pitchFamily="34" charset="0"/>
              </a:rPr>
              <a:t>Maths: Wednesday 13</a:t>
            </a:r>
            <a:r>
              <a:rPr lang="en-GB" sz="2000" b="1" baseline="30000" dirty="0">
                <a:solidFill>
                  <a:srgbClr val="C00000"/>
                </a:solidFill>
                <a:latin typeface="Corbel" panose="020B0503020204020204" pitchFamily="34" charset="0"/>
              </a:rPr>
              <a:t>th</a:t>
            </a:r>
            <a:r>
              <a:rPr lang="en-GB" sz="2000" b="1" dirty="0">
                <a:solidFill>
                  <a:srgbClr val="C00000"/>
                </a:solidFill>
                <a:latin typeface="Corbel" panose="020B0503020204020204" pitchFamily="34" charset="0"/>
              </a:rPr>
              <a:t> May and Thursday 14</a:t>
            </a:r>
            <a:r>
              <a:rPr lang="en-GB" sz="2000" b="1" baseline="30000" dirty="0">
                <a:solidFill>
                  <a:srgbClr val="C00000"/>
                </a:solidFill>
                <a:latin typeface="Corbel" panose="020B0503020204020204" pitchFamily="34" charset="0"/>
              </a:rPr>
              <a:t>th</a:t>
            </a:r>
            <a:r>
              <a:rPr lang="en-GB" sz="2000" b="1" dirty="0">
                <a:solidFill>
                  <a:srgbClr val="C00000"/>
                </a:solidFill>
                <a:latin typeface="Corbel" panose="020B0503020204020204" pitchFamily="34" charset="0"/>
              </a:rPr>
              <a:t> May</a:t>
            </a:r>
            <a:endParaRPr sz="2000" b="1" dirty="0">
              <a:solidFill>
                <a:srgbClr val="C00000"/>
              </a:solidFill>
              <a:latin typeface="Corbel" panose="020B0503020204020204" pitchFamily="34" charset="0"/>
            </a:endParaRPr>
          </a:p>
        </p:txBody>
      </p:sp>
      <p:sp>
        <p:nvSpPr>
          <p:cNvPr id="146" name="Google Shape;146;p15"/>
          <p:cNvSpPr txBox="1">
            <a:spLocks noGrp="1"/>
          </p:cNvSpPr>
          <p:nvPr>
            <p:ph type="body" idx="1"/>
          </p:nvPr>
        </p:nvSpPr>
        <p:spPr>
          <a:xfrm>
            <a:off x="311700" y="10822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panose="020B0503020204020204" pitchFamily="34" charset="0"/>
              </a:rPr>
              <a:t>The maths assessments consist of three tests.</a:t>
            </a:r>
            <a:endParaRPr sz="1800" dirty="0">
              <a:latin typeface="Corbel" panose="020B0503020204020204" pitchFamily="34" charset="0"/>
            </a:endParaRPr>
          </a:p>
          <a:p>
            <a:pPr marL="114300" lvl="0" indent="0" algn="l" rtl="0">
              <a:lnSpc>
                <a:spcPct val="115000"/>
              </a:lnSpc>
              <a:spcBef>
                <a:spcPts val="0"/>
              </a:spcBef>
              <a:spcAft>
                <a:spcPts val="0"/>
              </a:spcAft>
              <a:buSzPts val="1800"/>
              <a:buNone/>
            </a:pPr>
            <a:endParaRPr sz="1800" dirty="0">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orbel" panose="020B0503020204020204" pitchFamily="34" charset="0"/>
              </a:rPr>
              <a:t>Paper 1: Arithmetic (30 minutes) – Wednesday 13</a:t>
            </a:r>
            <a:r>
              <a:rPr lang="en-GB" sz="1800" baseline="30000" dirty="0">
                <a:latin typeface="Corbel" panose="020B0503020204020204" pitchFamily="34" charset="0"/>
              </a:rPr>
              <a:t>th</a:t>
            </a:r>
            <a:r>
              <a:rPr lang="en-GB" sz="1800" dirty="0">
                <a:latin typeface="Corbel" panose="020B0503020204020204" pitchFamily="34" charset="0"/>
              </a:rPr>
              <a:t> May</a:t>
            </a:r>
            <a:endParaRPr sz="1800" dirty="0">
              <a:latin typeface="Corbel" panose="020B0503020204020204" pitchFamily="34" charset="0"/>
            </a:endParaRPr>
          </a:p>
          <a:p>
            <a:pPr marL="457200" lvl="0" indent="-228600" algn="l" rtl="0">
              <a:lnSpc>
                <a:spcPct val="115000"/>
              </a:lnSpc>
              <a:spcBef>
                <a:spcPts val="0"/>
              </a:spcBef>
              <a:spcAft>
                <a:spcPts val="0"/>
              </a:spcAft>
              <a:buSzPts val="1800"/>
              <a:buFont typeface="Nunito"/>
              <a:buNone/>
            </a:pPr>
            <a:endParaRPr sz="1800" dirty="0">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orbel" panose="020B0503020204020204" pitchFamily="34" charset="0"/>
              </a:rPr>
              <a:t>Paper 2: Reasoning (40 minutes) – Wednesday 13</a:t>
            </a:r>
            <a:r>
              <a:rPr lang="en-GB" sz="1800" baseline="30000" dirty="0">
                <a:latin typeface="Corbel" panose="020B0503020204020204" pitchFamily="34" charset="0"/>
              </a:rPr>
              <a:t>th</a:t>
            </a:r>
            <a:r>
              <a:rPr lang="en-GB" sz="1800" dirty="0">
                <a:latin typeface="Corbel" panose="020B0503020204020204" pitchFamily="34" charset="0"/>
              </a:rPr>
              <a:t> May</a:t>
            </a:r>
            <a:endParaRPr sz="1800" dirty="0">
              <a:latin typeface="Corbel" panose="020B0503020204020204" pitchFamily="34" charset="0"/>
            </a:endParaRPr>
          </a:p>
          <a:p>
            <a:pPr marL="457200" lvl="0" indent="-228600" algn="l" rtl="0">
              <a:lnSpc>
                <a:spcPct val="115000"/>
              </a:lnSpc>
              <a:spcBef>
                <a:spcPts val="0"/>
              </a:spcBef>
              <a:spcAft>
                <a:spcPts val="0"/>
              </a:spcAft>
              <a:buSzPts val="1800"/>
              <a:buFont typeface="Nunito"/>
              <a:buNone/>
            </a:pPr>
            <a:endParaRPr sz="1800" dirty="0">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sz="1800" dirty="0">
                <a:latin typeface="Corbel" panose="020B0503020204020204" pitchFamily="34" charset="0"/>
              </a:rPr>
              <a:t>Paper 3: Reasoning (40 minutes) – Thursday 14</a:t>
            </a:r>
            <a:r>
              <a:rPr lang="en-GB" sz="1800" baseline="30000" dirty="0">
                <a:latin typeface="Corbel" panose="020B0503020204020204" pitchFamily="34" charset="0"/>
              </a:rPr>
              <a:t>th</a:t>
            </a:r>
            <a:r>
              <a:rPr lang="en-GB" sz="1800" dirty="0">
                <a:latin typeface="Corbel" panose="020B0503020204020204" pitchFamily="34" charset="0"/>
              </a:rPr>
              <a:t> May</a:t>
            </a:r>
            <a:endParaRPr sz="1800" dirty="0">
              <a:latin typeface="Corbel" panose="020B0503020204020204" pitchFamily="34" charset="0"/>
            </a:endParaRPr>
          </a:p>
        </p:txBody>
      </p:sp>
      <p:sp>
        <p:nvSpPr>
          <p:cNvPr id="147" name="Google Shape;14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panose="020B0503020204020204" pitchFamily="34" charset="0"/>
              </a:rPr>
              <a:t>Maths Paper 1 (Arithmetic)</a:t>
            </a:r>
            <a:endParaRPr sz="2000" b="1" dirty="0">
              <a:solidFill>
                <a:srgbClr val="C00000"/>
              </a:solidFill>
              <a:latin typeface="Corbel" panose="020B0503020204020204" pitchFamily="34" charset="0"/>
            </a:endParaRPr>
          </a:p>
        </p:txBody>
      </p:sp>
      <p:sp>
        <p:nvSpPr>
          <p:cNvPr id="153" name="Google Shape;15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panose="020B0503020204020204" pitchFamily="34" charset="0"/>
              </a:rPr>
              <a:t>The maths arithmetic paper has a total of </a:t>
            </a:r>
            <a:r>
              <a:rPr lang="en-GB" sz="1800" dirty="0">
                <a:solidFill>
                  <a:srgbClr val="C00000"/>
                </a:solidFill>
                <a:latin typeface="Corbel" panose="020B0503020204020204" pitchFamily="34" charset="0"/>
              </a:rPr>
              <a:t>40 marks </a:t>
            </a:r>
            <a:r>
              <a:rPr lang="en-GB" sz="1800" dirty="0">
                <a:solidFill>
                  <a:schemeClr val="tx1"/>
                </a:solidFill>
                <a:latin typeface="Corbel" panose="020B0503020204020204" pitchFamily="34" charset="0"/>
              </a:rPr>
              <a:t>and lasts for </a:t>
            </a:r>
            <a:r>
              <a:rPr lang="en-GB" sz="1800" dirty="0">
                <a:solidFill>
                  <a:srgbClr val="C00000"/>
                </a:solidFill>
                <a:latin typeface="Corbel" panose="020B0503020204020204" pitchFamily="34" charset="0"/>
              </a:rPr>
              <a:t>30 minutes. </a:t>
            </a:r>
            <a:endParaRPr sz="1800" dirty="0">
              <a:solidFill>
                <a:srgbClr val="C00000"/>
              </a:solidFill>
              <a:latin typeface="Corbel" panose="020B0503020204020204" pitchFamily="34" charset="0"/>
            </a:endParaRPr>
          </a:p>
          <a:p>
            <a:pPr marL="114300" lvl="0" indent="0" algn="l" rtl="0">
              <a:lnSpc>
                <a:spcPct val="115000"/>
              </a:lnSpc>
              <a:spcBef>
                <a:spcPts val="0"/>
              </a:spcBef>
              <a:spcAft>
                <a:spcPts val="0"/>
              </a:spcAft>
              <a:buSzPts val="1800"/>
              <a:buNone/>
            </a:pPr>
            <a:endParaRPr sz="1800" dirty="0">
              <a:latin typeface="Corbel" panose="020B0503020204020204" pitchFamily="34" charset="0"/>
            </a:endParaRPr>
          </a:p>
          <a:p>
            <a:pPr marL="114300" lvl="0" indent="0" algn="l" rtl="0">
              <a:lnSpc>
                <a:spcPct val="115000"/>
              </a:lnSpc>
              <a:spcBef>
                <a:spcPts val="0"/>
              </a:spcBef>
              <a:spcAft>
                <a:spcPts val="0"/>
              </a:spcAft>
              <a:buSzPts val="1800"/>
              <a:buNone/>
            </a:pPr>
            <a:r>
              <a:rPr lang="en-GB" sz="1800" dirty="0">
                <a:latin typeface="Corbel" panose="020B0503020204020204" pitchFamily="34" charset="0"/>
              </a:rPr>
              <a:t>The test covers the four operations (addition, subtraction, multiplication, division, including order of operations requiring BIDMAS), percentages of amounts and calculating with decimals and fractions. </a:t>
            </a:r>
            <a:endParaRPr sz="1800" dirty="0">
              <a:latin typeface="Corbel" panose="020B0503020204020204" pitchFamily="34" charset="0"/>
            </a:endParaRPr>
          </a:p>
          <a:p>
            <a:pPr marL="114300" lvl="0" indent="0" algn="l" rtl="0">
              <a:lnSpc>
                <a:spcPct val="115000"/>
              </a:lnSpc>
              <a:spcBef>
                <a:spcPts val="0"/>
              </a:spcBef>
              <a:spcAft>
                <a:spcPts val="0"/>
              </a:spcAft>
              <a:buSzPts val="1800"/>
              <a:buNone/>
            </a:pPr>
            <a:endParaRPr sz="1800" dirty="0">
              <a:latin typeface="Corbel" panose="020B0503020204020204" pitchFamily="34" charset="0"/>
            </a:endParaRPr>
          </a:p>
          <a:p>
            <a:pPr marL="114300" lvl="0" indent="0" algn="l" rtl="0">
              <a:lnSpc>
                <a:spcPct val="115000"/>
              </a:lnSpc>
              <a:spcBef>
                <a:spcPts val="0"/>
              </a:spcBef>
              <a:spcAft>
                <a:spcPts val="0"/>
              </a:spcAft>
              <a:buSzPts val="1800"/>
              <a:buNone/>
            </a:pPr>
            <a:r>
              <a:rPr lang="en-GB" sz="1800" dirty="0">
                <a:latin typeface="Corbel" panose="020B0503020204020204" pitchFamily="34" charset="0"/>
              </a:rPr>
              <a:t>Example questions: </a:t>
            </a:r>
            <a:endParaRPr sz="1800" dirty="0">
              <a:latin typeface="Corbel" panose="020B0503020204020204" pitchFamily="34" charset="0"/>
            </a:endParaRPr>
          </a:p>
        </p:txBody>
      </p:sp>
      <p:sp>
        <p:nvSpPr>
          <p:cNvPr id="154" name="Google Shape;15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pic>
        <p:nvPicPr>
          <p:cNvPr id="155" name="Google Shape;155;p16"/>
          <p:cNvPicPr preferRelativeResize="0"/>
          <p:nvPr/>
        </p:nvPicPr>
        <p:blipFill>
          <a:blip r:embed="rId3">
            <a:alphaModFix/>
          </a:blip>
          <a:stretch>
            <a:fillRect/>
          </a:stretch>
        </p:blipFill>
        <p:spPr>
          <a:xfrm>
            <a:off x="2946314" y="2500049"/>
            <a:ext cx="2735952" cy="2513549"/>
          </a:xfrm>
          <a:prstGeom prst="rect">
            <a:avLst/>
          </a:prstGeom>
          <a:noFill/>
          <a:ln>
            <a:noFill/>
          </a:ln>
        </p:spPr>
      </p:pic>
      <p:pic>
        <p:nvPicPr>
          <p:cNvPr id="156" name="Google Shape;156;p16"/>
          <p:cNvPicPr preferRelativeResize="0"/>
          <p:nvPr/>
        </p:nvPicPr>
        <p:blipFill>
          <a:blip r:embed="rId4">
            <a:alphaModFix/>
          </a:blip>
          <a:stretch>
            <a:fillRect/>
          </a:stretch>
        </p:blipFill>
        <p:spPr>
          <a:xfrm>
            <a:off x="5903000" y="2307600"/>
            <a:ext cx="2929301" cy="192450"/>
          </a:xfrm>
          <a:prstGeom prst="rect">
            <a:avLst/>
          </a:prstGeom>
          <a:noFill/>
          <a:ln>
            <a:noFill/>
          </a:ln>
        </p:spPr>
      </p:pic>
      <p:pic>
        <p:nvPicPr>
          <p:cNvPr id="157" name="Google Shape;157;p16"/>
          <p:cNvPicPr preferRelativeResize="0"/>
          <p:nvPr/>
        </p:nvPicPr>
        <p:blipFill>
          <a:blip r:embed="rId5">
            <a:alphaModFix/>
          </a:blip>
          <a:stretch>
            <a:fillRect/>
          </a:stretch>
        </p:blipFill>
        <p:spPr>
          <a:xfrm>
            <a:off x="5932875" y="2536800"/>
            <a:ext cx="2735952" cy="24767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lvl="0" algn="ctr"/>
            <a:r>
              <a:rPr lang="en-GB" sz="2000" b="1" dirty="0">
                <a:solidFill>
                  <a:srgbClr val="C00000"/>
                </a:solidFill>
                <a:latin typeface="Corbel" panose="020B0503020204020204" pitchFamily="34" charset="0"/>
              </a:rPr>
              <a:t>Maths Paper 1 (Arithmetic)</a:t>
            </a:r>
            <a:endParaRPr sz="2000" dirty="0"/>
          </a:p>
        </p:txBody>
      </p:sp>
      <p:sp>
        <p:nvSpPr>
          <p:cNvPr id="163" name="Google Shape;16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panose="020B0503020204020204" pitchFamily="34" charset="0"/>
              </a:rPr>
              <a:t>Example 1 mark questions: </a:t>
            </a:r>
            <a:endParaRPr sz="1800" dirty="0">
              <a:latin typeface="Corbel" panose="020B0503020204020204" pitchFamily="34" charset="0"/>
            </a:endParaRPr>
          </a:p>
        </p:txBody>
      </p:sp>
      <p:sp>
        <p:nvSpPr>
          <p:cNvPr id="164" name="Google Shape;16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grpSp>
        <p:nvGrpSpPr>
          <p:cNvPr id="165" name="Google Shape;165;p17"/>
          <p:cNvGrpSpPr/>
          <p:nvPr/>
        </p:nvGrpSpPr>
        <p:grpSpPr>
          <a:xfrm>
            <a:off x="5219763" y="1644821"/>
            <a:ext cx="2682307" cy="966165"/>
            <a:chOff x="5219763" y="1644821"/>
            <a:chExt cx="2682307" cy="966165"/>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Mental method: </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Using known fact of 64 ÷ 8 = 8</a:t>
              </a:r>
              <a:endParaRPr/>
            </a:p>
          </p:txBody>
        </p:sp>
        <p:sp>
          <p:nvSpPr>
            <p:cNvPr id="167" name="Google Shape;167;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80</a:t>
              </a:r>
              <a:endParaRPr/>
            </a:p>
          </p:txBody>
        </p:sp>
      </p:grpSp>
      <p:pic>
        <p:nvPicPr>
          <p:cNvPr id="168" name="Google Shape;168;p17"/>
          <p:cNvPicPr preferRelativeResize="0"/>
          <p:nvPr/>
        </p:nvPicPr>
        <p:blipFill>
          <a:blip r:embed="rId3">
            <a:alphaModFix/>
          </a:blip>
          <a:stretch>
            <a:fillRect/>
          </a:stretch>
        </p:blipFill>
        <p:spPr>
          <a:xfrm>
            <a:off x="537725" y="1157937"/>
            <a:ext cx="3808601" cy="1653726"/>
          </a:xfrm>
          <a:prstGeom prst="rect">
            <a:avLst/>
          </a:prstGeom>
          <a:noFill/>
          <a:ln>
            <a:noFill/>
          </a:ln>
        </p:spPr>
      </p:pic>
      <p:sp>
        <p:nvSpPr>
          <p:cNvPr id="169" name="Google Shape;169;p17"/>
          <p:cNvSpPr txBox="1"/>
          <p:nvPr/>
        </p:nvSpPr>
        <p:spPr>
          <a:xfrm>
            <a:off x="1056675" y="1595613"/>
            <a:ext cx="2905800" cy="8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Using known fact of 10% of 860 = 86</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And 5% is half of 10%</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86 </a:t>
            </a:r>
            <a:r>
              <a:rPr lang="en-GB" sz="1100">
                <a:solidFill>
                  <a:schemeClr val="dk1"/>
                </a:solidFill>
                <a:latin typeface="Nunito"/>
                <a:ea typeface="Nunito"/>
                <a:cs typeface="Nunito"/>
                <a:sym typeface="Nunito"/>
              </a:rPr>
              <a:t>÷ 2 = 43                      </a:t>
            </a: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43</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endParaRPr>
          </a:p>
          <a:p>
            <a:pPr marL="0" lvl="0" indent="0" algn="l" rtl="0">
              <a:spcBef>
                <a:spcPts val="0"/>
              </a:spcBef>
              <a:spcAft>
                <a:spcPts val="0"/>
              </a:spcAft>
              <a:buNone/>
            </a:pPr>
            <a:endParaRPr sz="1200">
              <a:solidFill>
                <a:schemeClr val="dk1"/>
              </a:solidFill>
            </a:endParaRPr>
          </a:p>
        </p:txBody>
      </p:sp>
      <p:pic>
        <p:nvPicPr>
          <p:cNvPr id="170" name="Google Shape;170;p17"/>
          <p:cNvPicPr preferRelativeResize="0"/>
          <p:nvPr/>
        </p:nvPicPr>
        <p:blipFill>
          <a:blip r:embed="rId4">
            <a:alphaModFix/>
          </a:blip>
          <a:stretch>
            <a:fillRect/>
          </a:stretch>
        </p:blipFill>
        <p:spPr>
          <a:xfrm>
            <a:off x="4535750" y="1151325"/>
            <a:ext cx="3822524" cy="1666950"/>
          </a:xfrm>
          <a:prstGeom prst="rect">
            <a:avLst/>
          </a:prstGeom>
          <a:noFill/>
          <a:ln>
            <a:noFill/>
          </a:ln>
        </p:spPr>
      </p:pic>
      <p:sp>
        <p:nvSpPr>
          <p:cNvPr id="171" name="Google Shape;171;p17"/>
          <p:cNvSpPr txBox="1"/>
          <p:nvPr/>
        </p:nvSpPr>
        <p:spPr>
          <a:xfrm>
            <a:off x="5081350" y="1631625"/>
            <a:ext cx="2784000" cy="97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Known facts: 54 </a:t>
            </a:r>
            <a:r>
              <a:rPr lang="en-GB" sz="1100">
                <a:solidFill>
                  <a:schemeClr val="dk1"/>
                </a:solidFill>
                <a:latin typeface="Nunito"/>
                <a:ea typeface="Nunito"/>
                <a:cs typeface="Nunito"/>
                <a:sym typeface="Nunito"/>
              </a:rPr>
              <a:t>÷ 6 = 9</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90</a:t>
            </a:r>
            <a:endParaRPr sz="1100">
              <a:solidFill>
                <a:schemeClr val="dk1"/>
              </a:solidFill>
              <a:latin typeface="Nunito"/>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4542989" y="2989925"/>
            <a:ext cx="3860710" cy="1666950"/>
          </a:xfrm>
          <a:prstGeom prst="rect">
            <a:avLst/>
          </a:prstGeom>
          <a:noFill/>
          <a:ln>
            <a:noFill/>
          </a:ln>
        </p:spPr>
      </p:pic>
      <p:sp>
        <p:nvSpPr>
          <p:cNvPr id="173" name="Google Shape;173;p17"/>
          <p:cNvSpPr txBox="1"/>
          <p:nvPr/>
        </p:nvSpPr>
        <p:spPr>
          <a:xfrm>
            <a:off x="5112425" y="3480800"/>
            <a:ext cx="28593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12 x 3 = 39</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39 x 10 = 390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390</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a:t>
            </a:r>
            <a:endParaRPr sz="1100">
              <a:solidFill>
                <a:schemeClr val="dk2"/>
              </a:solidFill>
              <a:latin typeface="Nunito Sans SemiBold"/>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485625" y="3002487"/>
            <a:ext cx="3860700" cy="1660739"/>
          </a:xfrm>
          <a:prstGeom prst="rect">
            <a:avLst/>
          </a:prstGeom>
          <a:noFill/>
          <a:ln>
            <a:noFill/>
          </a:ln>
        </p:spPr>
      </p:pic>
      <p:sp>
        <p:nvSpPr>
          <p:cNvPr id="175" name="Google Shape;175;p17"/>
          <p:cNvSpPr txBox="1"/>
          <p:nvPr/>
        </p:nvSpPr>
        <p:spPr>
          <a:xfrm>
            <a:off x="1017825" y="3480800"/>
            <a:ext cx="29757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 x 1 = 5</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8 x 3 = 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 5/24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5/24 </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lvl="0" algn="ctr"/>
            <a:r>
              <a:rPr lang="en-GB" b="1" dirty="0">
                <a:solidFill>
                  <a:srgbClr val="C00000"/>
                </a:solidFill>
                <a:latin typeface="Corbel" panose="020B0503020204020204" pitchFamily="34" charset="0"/>
              </a:rPr>
              <a:t>Maths Paper 1 (Arithmetic)</a:t>
            </a:r>
            <a:endParaRPr dirty="0"/>
          </a:p>
        </p:txBody>
      </p:sp>
      <p:sp>
        <p:nvSpPr>
          <p:cNvPr id="181" name="Google Shape;18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panose="020B0503020204020204" pitchFamily="34" charset="0"/>
              </a:rPr>
              <a:t>Example 2 mark question: </a:t>
            </a:r>
            <a:endParaRPr sz="1800" dirty="0">
              <a:latin typeface="Corbel" panose="020B0503020204020204" pitchFamily="34" charset="0"/>
            </a:endParaRPr>
          </a:p>
        </p:txBody>
      </p:sp>
      <p:sp>
        <p:nvSpPr>
          <p:cNvPr id="182" name="Google Shape;18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pic>
        <p:nvPicPr>
          <p:cNvPr id="183" name="Google Shape;183;p18"/>
          <p:cNvPicPr preferRelativeResize="0"/>
          <p:nvPr/>
        </p:nvPicPr>
        <p:blipFill>
          <a:blip r:embed="rId3">
            <a:alphaModFix/>
          </a:blip>
          <a:stretch>
            <a:fillRect/>
          </a:stretch>
        </p:blipFill>
        <p:spPr>
          <a:xfrm>
            <a:off x="152400" y="1326479"/>
            <a:ext cx="4086384" cy="1966668"/>
          </a:xfrm>
          <a:prstGeom prst="rect">
            <a:avLst/>
          </a:prstGeom>
          <a:noFill/>
          <a:ln>
            <a:noFill/>
          </a:ln>
        </p:spPr>
      </p:pic>
      <p:pic>
        <p:nvPicPr>
          <p:cNvPr id="184" name="Google Shape;184;p18"/>
          <p:cNvPicPr preferRelativeResize="0"/>
          <p:nvPr/>
        </p:nvPicPr>
        <p:blipFill>
          <a:blip r:embed="rId4">
            <a:alphaModFix/>
          </a:blip>
          <a:stretch>
            <a:fill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panose="020B0503020204020204" pitchFamily="34" charset="0"/>
              </a:rPr>
              <a:t>Maths Papers 2 and 3 (Reasoning)</a:t>
            </a:r>
            <a:endParaRPr sz="2000" b="1" dirty="0">
              <a:solidFill>
                <a:srgbClr val="C00000"/>
              </a:solidFill>
              <a:latin typeface="Corbel" panose="020B0503020204020204" pitchFamily="34" charset="0"/>
            </a:endParaRPr>
          </a:p>
        </p:txBody>
      </p:sp>
      <p:sp>
        <p:nvSpPr>
          <p:cNvPr id="190" name="Google Shape;190;p19"/>
          <p:cNvSpPr txBox="1">
            <a:spLocks noGrp="1"/>
          </p:cNvSpPr>
          <p:nvPr>
            <p:ph type="body" idx="1"/>
          </p:nvPr>
        </p:nvSpPr>
        <p:spPr>
          <a:xfrm>
            <a:off x="217850" y="739302"/>
            <a:ext cx="8697550" cy="431751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solidFill>
                  <a:srgbClr val="C00000"/>
                </a:solidFill>
                <a:latin typeface="Corbel" panose="020B0503020204020204" pitchFamily="34" charset="0"/>
              </a:rPr>
              <a:t>Paper 2 </a:t>
            </a:r>
            <a:r>
              <a:rPr lang="en-GB" dirty="0">
                <a:latin typeface="Corbel" panose="020B0503020204020204" pitchFamily="34" charset="0"/>
              </a:rPr>
              <a:t>will take place </a:t>
            </a:r>
            <a:r>
              <a:rPr lang="en-GB" dirty="0">
                <a:solidFill>
                  <a:srgbClr val="283593"/>
                </a:solidFill>
                <a:latin typeface="Corbel" panose="020B0503020204020204" pitchFamily="34" charset="0"/>
              </a:rPr>
              <a:t>on </a:t>
            </a:r>
            <a:r>
              <a:rPr lang="en-GB" dirty="0">
                <a:solidFill>
                  <a:srgbClr val="C00000"/>
                </a:solidFill>
                <a:latin typeface="Corbel" panose="020B0503020204020204" pitchFamily="34" charset="0"/>
              </a:rPr>
              <a:t>Wednesday 13</a:t>
            </a:r>
            <a:r>
              <a:rPr lang="en-GB" baseline="30000" dirty="0">
                <a:solidFill>
                  <a:srgbClr val="C00000"/>
                </a:solidFill>
                <a:latin typeface="Corbel" panose="020B0503020204020204" pitchFamily="34" charset="0"/>
              </a:rPr>
              <a:t>th</a:t>
            </a:r>
            <a:r>
              <a:rPr lang="en-GB" dirty="0">
                <a:solidFill>
                  <a:srgbClr val="C00000"/>
                </a:solidFill>
                <a:latin typeface="Corbel" panose="020B0503020204020204" pitchFamily="34" charset="0"/>
              </a:rPr>
              <a:t> May </a:t>
            </a:r>
            <a:r>
              <a:rPr lang="en-GB" dirty="0">
                <a:latin typeface="Corbel" panose="020B0503020204020204" pitchFamily="34" charset="0"/>
              </a:rPr>
              <a:t>and </a:t>
            </a:r>
            <a:r>
              <a:rPr lang="en-GB" dirty="0">
                <a:solidFill>
                  <a:srgbClr val="C00000"/>
                </a:solidFill>
                <a:latin typeface="Corbel" panose="020B0503020204020204" pitchFamily="34" charset="0"/>
              </a:rPr>
              <a:t>paper 3 </a:t>
            </a:r>
            <a:r>
              <a:rPr lang="en-GB" dirty="0">
                <a:latin typeface="Corbel" panose="020B0503020204020204" pitchFamily="34" charset="0"/>
              </a:rPr>
              <a:t>will take place on </a:t>
            </a:r>
            <a:r>
              <a:rPr lang="en-GB" dirty="0">
                <a:solidFill>
                  <a:srgbClr val="C00000"/>
                </a:solidFill>
                <a:latin typeface="Corbel" panose="020B0503020204020204" pitchFamily="34" charset="0"/>
              </a:rPr>
              <a:t>Thursday 14</a:t>
            </a:r>
            <a:r>
              <a:rPr lang="en-GB" baseline="30000" dirty="0">
                <a:solidFill>
                  <a:srgbClr val="C00000"/>
                </a:solidFill>
                <a:latin typeface="Corbel" panose="020B0503020204020204" pitchFamily="34" charset="0"/>
              </a:rPr>
              <a:t>th</a:t>
            </a:r>
            <a:r>
              <a:rPr lang="en-GB" dirty="0">
                <a:solidFill>
                  <a:srgbClr val="C00000"/>
                </a:solidFill>
                <a:latin typeface="Corbel" panose="020B0503020204020204" pitchFamily="34" charset="0"/>
              </a:rPr>
              <a:t> May. </a:t>
            </a:r>
            <a:r>
              <a:rPr lang="en-GB" dirty="0">
                <a:latin typeface="Corbel" panose="020B0503020204020204" pitchFamily="34" charset="0"/>
              </a:rPr>
              <a:t>These tests have a total of </a:t>
            </a:r>
            <a:r>
              <a:rPr lang="en-GB" dirty="0">
                <a:solidFill>
                  <a:srgbClr val="C00000"/>
                </a:solidFill>
                <a:latin typeface="Corbel" panose="020B0503020204020204" pitchFamily="34" charset="0"/>
              </a:rPr>
              <a:t>35 marks </a:t>
            </a:r>
            <a:r>
              <a:rPr lang="en-GB" dirty="0">
                <a:latin typeface="Corbel" panose="020B0503020204020204" pitchFamily="34" charset="0"/>
              </a:rPr>
              <a:t>each and lasts for </a:t>
            </a:r>
            <a:r>
              <a:rPr lang="en-GB" dirty="0">
                <a:solidFill>
                  <a:srgbClr val="C00000"/>
                </a:solidFill>
                <a:latin typeface="Corbel" panose="020B0503020204020204" pitchFamily="34" charset="0"/>
              </a:rPr>
              <a:t>40 minutes </a:t>
            </a:r>
            <a:r>
              <a:rPr lang="en-GB" dirty="0">
                <a:latin typeface="Corbel" panose="020B0503020204020204" pitchFamily="34" charset="0"/>
              </a:rPr>
              <a:t>each.  </a:t>
            </a:r>
            <a:endParaRPr dirty="0">
              <a:latin typeface="Corbel" panose="020B0503020204020204" pitchFamily="34" charset="0"/>
            </a:endParaRPr>
          </a:p>
          <a:p>
            <a:pPr marL="114300" lvl="0" indent="0" algn="l" rtl="0">
              <a:lnSpc>
                <a:spcPct val="115000"/>
              </a:lnSpc>
              <a:spcBef>
                <a:spcPts val="0"/>
              </a:spcBef>
              <a:spcAft>
                <a:spcPts val="0"/>
              </a:spcAft>
              <a:buSzPts val="1800"/>
              <a:buNone/>
            </a:pPr>
            <a:endParaRPr dirty="0">
              <a:latin typeface="Corbel" panose="020B0503020204020204" pitchFamily="34" charset="0"/>
            </a:endParaRPr>
          </a:p>
          <a:p>
            <a:pPr marL="114300" lvl="0" indent="0" algn="l" rtl="0">
              <a:lnSpc>
                <a:spcPct val="115000"/>
              </a:lnSpc>
              <a:spcBef>
                <a:spcPts val="0"/>
              </a:spcBef>
              <a:spcAft>
                <a:spcPts val="0"/>
              </a:spcAft>
              <a:buSzPts val="1800"/>
              <a:buNone/>
            </a:pPr>
            <a:r>
              <a:rPr lang="en-GB" dirty="0">
                <a:latin typeface="Corbel" panose="020B0503020204020204" pitchFamily="34" charset="0"/>
              </a:rPr>
              <a:t>These papers require children to demonstrate their mathematical knowledge and skills, as well as their ability to solve problems and their mathematical reasoning. They cover a wide range of mathematical topics from key stage 2 including,</a:t>
            </a:r>
            <a:endParaRPr dirty="0">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dirty="0">
                <a:solidFill>
                  <a:srgbClr val="C00000"/>
                </a:solidFill>
                <a:latin typeface="Corbel" panose="020B0503020204020204" pitchFamily="34" charset="0"/>
              </a:rPr>
              <a:t>Number and place value (including Roman numerals);</a:t>
            </a:r>
            <a:endParaRPr dirty="0">
              <a:solidFill>
                <a:srgbClr val="C00000"/>
              </a:solidFill>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dirty="0">
                <a:solidFill>
                  <a:srgbClr val="C00000"/>
                </a:solidFill>
                <a:latin typeface="Corbel" panose="020B0503020204020204" pitchFamily="34" charset="0"/>
              </a:rPr>
              <a:t>The four operations;</a:t>
            </a:r>
            <a:endParaRPr dirty="0">
              <a:solidFill>
                <a:srgbClr val="C00000"/>
              </a:solidFill>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dirty="0">
                <a:solidFill>
                  <a:srgbClr val="C00000"/>
                </a:solidFill>
                <a:latin typeface="Corbel" panose="020B0503020204020204" pitchFamily="34" charset="0"/>
              </a:rPr>
              <a:t>Geometry (properties of shape, position and direction);</a:t>
            </a:r>
            <a:endParaRPr dirty="0">
              <a:solidFill>
                <a:srgbClr val="C00000"/>
              </a:solidFill>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dirty="0">
                <a:solidFill>
                  <a:srgbClr val="C00000"/>
                </a:solidFill>
                <a:latin typeface="Corbel" panose="020B0503020204020204" pitchFamily="34" charset="0"/>
              </a:rPr>
              <a:t>Statistics;</a:t>
            </a:r>
            <a:endParaRPr dirty="0">
              <a:solidFill>
                <a:srgbClr val="C00000"/>
              </a:solidFill>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dirty="0">
                <a:solidFill>
                  <a:srgbClr val="C00000"/>
                </a:solidFill>
                <a:latin typeface="Corbel" panose="020B0503020204020204" pitchFamily="34" charset="0"/>
              </a:rPr>
              <a:t>Measurement (length, perimeter, mass, volume, time, money);</a:t>
            </a:r>
            <a:endParaRPr dirty="0">
              <a:solidFill>
                <a:srgbClr val="C00000"/>
              </a:solidFill>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dirty="0">
                <a:solidFill>
                  <a:srgbClr val="C00000"/>
                </a:solidFill>
                <a:latin typeface="Corbel" panose="020B0503020204020204" pitchFamily="34" charset="0"/>
              </a:rPr>
              <a:t>Algebra;</a:t>
            </a:r>
            <a:endParaRPr dirty="0">
              <a:solidFill>
                <a:srgbClr val="C00000"/>
              </a:solidFill>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dirty="0">
                <a:solidFill>
                  <a:srgbClr val="C00000"/>
                </a:solidFill>
                <a:latin typeface="Corbel" panose="020B0503020204020204" pitchFamily="34" charset="0"/>
              </a:rPr>
              <a:t>Ratio and proportion;</a:t>
            </a:r>
            <a:endParaRPr dirty="0">
              <a:solidFill>
                <a:srgbClr val="C00000"/>
              </a:solidFill>
              <a:latin typeface="Corbel" panose="020B0503020204020204" pitchFamily="34" charset="0"/>
            </a:endParaRPr>
          </a:p>
          <a:p>
            <a:pPr marL="457200" lvl="0" indent="-342900" algn="l" rtl="0">
              <a:lnSpc>
                <a:spcPct val="115000"/>
              </a:lnSpc>
              <a:spcBef>
                <a:spcPts val="0"/>
              </a:spcBef>
              <a:spcAft>
                <a:spcPts val="0"/>
              </a:spcAft>
              <a:buSzPts val="1800"/>
              <a:buFont typeface="Nunito"/>
              <a:buChar char="●"/>
            </a:pPr>
            <a:r>
              <a:rPr lang="en-GB" dirty="0">
                <a:solidFill>
                  <a:srgbClr val="C00000"/>
                </a:solidFill>
                <a:latin typeface="Corbel" panose="020B0503020204020204" pitchFamily="34" charset="0"/>
              </a:rPr>
              <a:t>Fractions, decimals and percentages. </a:t>
            </a:r>
            <a:endParaRPr dirty="0">
              <a:solidFill>
                <a:srgbClr val="C00000"/>
              </a:solidFill>
              <a:latin typeface="Corbel" panose="020B0503020204020204" pitchFamily="34" charset="0"/>
            </a:endParaRPr>
          </a:p>
        </p:txBody>
      </p:sp>
      <p:sp>
        <p:nvSpPr>
          <p:cNvPr id="191" name="Google Shape;19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lvl="0" algn="ctr"/>
            <a:r>
              <a:rPr lang="en-GB" sz="2000" b="1" u="sng" dirty="0">
                <a:solidFill>
                  <a:srgbClr val="C00000"/>
                </a:solidFill>
                <a:latin typeface="Corbel" panose="020B0503020204020204" pitchFamily="34" charset="0"/>
              </a:rPr>
              <a:t>Maths Papers 2 and 3 (Reasoning)</a:t>
            </a:r>
            <a:endParaRPr sz="2000" u="sng" dirty="0"/>
          </a:p>
        </p:txBody>
      </p:sp>
      <p:sp>
        <p:nvSpPr>
          <p:cNvPr id="197" name="Google Shape;19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solidFill>
                  <a:srgbClr val="C00000"/>
                </a:solidFill>
                <a:latin typeface="Corbel" panose="020B0503020204020204" pitchFamily="34" charset="0"/>
              </a:rPr>
              <a:t>Example questions:</a:t>
            </a:r>
            <a:endParaRPr dirty="0">
              <a:solidFill>
                <a:srgbClr val="C00000"/>
              </a:solidFill>
              <a:latin typeface="Corbel" panose="020B0503020204020204" pitchFamily="34" charset="0"/>
            </a:endParaRPr>
          </a:p>
        </p:txBody>
      </p:sp>
      <p:sp>
        <p:nvSpPr>
          <p:cNvPr id="198" name="Google Shape;198;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pic>
        <p:nvPicPr>
          <p:cNvPr id="199" name="Google Shape;199;p20"/>
          <p:cNvPicPr preferRelativeResize="0"/>
          <p:nvPr/>
        </p:nvPicPr>
        <p:blipFill>
          <a:blip r:embed="rId3">
            <a:alphaModFix/>
          </a:blip>
          <a:stretch>
            <a:fillRect/>
          </a:stretch>
        </p:blipFill>
        <p:spPr>
          <a:xfrm>
            <a:off x="217850" y="1375242"/>
            <a:ext cx="4069362" cy="2168665"/>
          </a:xfrm>
          <a:prstGeom prst="rect">
            <a:avLst/>
          </a:prstGeom>
          <a:noFill/>
          <a:ln>
            <a:noFill/>
          </a:ln>
        </p:spPr>
      </p:pic>
      <p:sp>
        <p:nvSpPr>
          <p:cNvPr id="200" name="Google Shape;20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1" name="Google Shape;20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2" name="Google Shape;20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pic>
        <p:nvPicPr>
          <p:cNvPr id="203" name="Google Shape;203;p20"/>
          <p:cNvPicPr preferRelativeResize="0"/>
          <p:nvPr/>
        </p:nvPicPr>
        <p:blipFill>
          <a:blip r:embed="rId4">
            <a:alphaModFix/>
          </a:blip>
          <a:stretch>
            <a:fillRect/>
          </a:stretch>
        </p:blipFill>
        <p:spPr>
          <a:xfrm>
            <a:off x="4287212" y="1108929"/>
            <a:ext cx="4551988" cy="3011422"/>
          </a:xfrm>
          <a:prstGeom prst="rect">
            <a:avLst/>
          </a:prstGeom>
          <a:noFill/>
          <a:ln>
            <a:noFill/>
          </a:ln>
        </p:spPr>
      </p:pic>
      <p:sp>
        <p:nvSpPr>
          <p:cNvPr id="204" name="Google Shape;20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a:t>
            </a:r>
            <a:endParaRPr sz="1100">
              <a:solidFill>
                <a:schemeClr val="dk2"/>
              </a:solidFill>
              <a:latin typeface="Nunito Sans SemiBold"/>
              <a:ea typeface="Nunito Sans SemiBold"/>
              <a:cs typeface="Nunito Sans SemiBold"/>
              <a:sym typeface="Nunito Sans SemiBold"/>
            </a:endParaRPr>
          </a:p>
        </p:txBody>
      </p:sp>
      <p:sp>
        <p:nvSpPr>
          <p:cNvPr id="205" name="Google Shape;20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19</a:t>
            </a:r>
            <a:endParaRPr sz="1100">
              <a:solidFill>
                <a:schemeClr val="dk2"/>
              </a:solidFill>
              <a:latin typeface="Nunito Sans SemiBold"/>
              <a:ea typeface="Nunito Sans SemiBold"/>
              <a:cs typeface="Nunito Sans SemiBold"/>
              <a:sym typeface="Nunito Sans SemiBold"/>
            </a:endParaRPr>
          </a:p>
        </p:txBody>
      </p:sp>
      <p:sp>
        <p:nvSpPr>
          <p:cNvPr id="206" name="Google Shape;20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7</a:t>
            </a:r>
            <a:endParaRPr sz="1100">
              <a:solidFill>
                <a:schemeClr val="dk2"/>
              </a:solidFill>
              <a:latin typeface="Nunito Sans SemiBold"/>
              <a:ea typeface="Nunito Sans SemiBold"/>
              <a:cs typeface="Nunito Sans SemiBold"/>
              <a:sym typeface="Nunito Sans SemiBold"/>
            </a:endParaRPr>
          </a:p>
        </p:txBody>
      </p:sp>
      <p:sp>
        <p:nvSpPr>
          <p:cNvPr id="207" name="Google Shape;20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11</a:t>
            </a:r>
            <a:endParaRPr sz="1100">
              <a:solidFill>
                <a:schemeClr val="dk2"/>
              </a:solidFill>
              <a:latin typeface="Nunito Sans SemiBold"/>
              <a:ea typeface="Nunito Sans SemiBold"/>
              <a:cs typeface="Nunito Sans SemiBold"/>
              <a:sym typeface="Nunito Sans SemiBold"/>
            </a:endParaRPr>
          </a:p>
        </p:txBody>
      </p:sp>
      <p:sp>
        <p:nvSpPr>
          <p:cNvPr id="208" name="Google Shape;20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17</a:t>
            </a:r>
            <a:endParaRPr sz="1100">
              <a:solidFill>
                <a:schemeClr val="dk2"/>
              </a:solidFill>
              <a:latin typeface="Nunito Sans SemiBold"/>
              <a:ea typeface="Nunito Sans SemiBold"/>
              <a:cs typeface="Nunito Sans SemiBold"/>
              <a:sym typeface="Nunito Sans SemiBold"/>
            </a:endParaRPr>
          </a:p>
        </p:txBody>
      </p:sp>
      <p:sp>
        <p:nvSpPr>
          <p:cNvPr id="209" name="Google Shape;20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13</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rPr>
              <a:t>Maths Paper 2 (Reasoning)</a:t>
            </a:r>
            <a:endParaRPr sz="2000" b="1" dirty="0">
              <a:solidFill>
                <a:srgbClr val="C00000"/>
              </a:solidFill>
            </a:endParaRPr>
          </a:p>
        </p:txBody>
      </p:sp>
      <p:sp>
        <p:nvSpPr>
          <p:cNvPr id="215" name="Google Shape;21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panose="020B0503020204020204" pitchFamily="34" charset="0"/>
              </a:rPr>
              <a:t>Example questions:</a:t>
            </a:r>
            <a:endParaRPr sz="1800" dirty="0">
              <a:latin typeface="Corbel" panose="020B0503020204020204" pitchFamily="34" charset="0"/>
            </a:endParaRPr>
          </a:p>
        </p:txBody>
      </p:sp>
      <p:sp>
        <p:nvSpPr>
          <p:cNvPr id="216" name="Google Shape;21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pic>
        <p:nvPicPr>
          <p:cNvPr id="217" name="Google Shape;217;p21"/>
          <p:cNvPicPr preferRelativeResize="0"/>
          <p:nvPr/>
        </p:nvPicPr>
        <p:blipFill>
          <a:blip r:embed="rId3">
            <a:alphaModFix/>
          </a:blip>
          <a:stretch>
            <a:fillRect/>
          </a:stretch>
        </p:blipFill>
        <p:spPr>
          <a:xfrm>
            <a:off x="217850" y="1230175"/>
            <a:ext cx="3786799" cy="3390299"/>
          </a:xfrm>
          <a:prstGeom prst="rect">
            <a:avLst/>
          </a:prstGeom>
          <a:noFill/>
          <a:ln>
            <a:noFill/>
          </a:ln>
        </p:spPr>
      </p:pic>
      <p:pic>
        <p:nvPicPr>
          <p:cNvPr id="218" name="Google Shape;218;p21"/>
          <p:cNvPicPr preferRelativeResize="0"/>
          <p:nvPr/>
        </p:nvPicPr>
        <p:blipFill>
          <a:blip r:embed="rId4">
            <a:alphaModFix/>
          </a:blip>
          <a:stretch>
            <a:fillRect/>
          </a:stretch>
        </p:blipFill>
        <p:spPr>
          <a:xfrm>
            <a:off x="3997749" y="1385790"/>
            <a:ext cx="4834553" cy="2533664"/>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panose="020B0503020204020204" pitchFamily="34" charset="0"/>
              </a:rPr>
              <a:t>Maths Paper 3 (Reasoning)</a:t>
            </a:r>
            <a:endParaRPr sz="2000" b="1" dirty="0">
              <a:solidFill>
                <a:srgbClr val="C00000"/>
              </a:solidFill>
              <a:latin typeface="Corbel" panose="020B0503020204020204" pitchFamily="34" charset="0"/>
            </a:endParaRPr>
          </a:p>
        </p:txBody>
      </p:sp>
      <p:sp>
        <p:nvSpPr>
          <p:cNvPr id="224" name="Google Shape;22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solidFill>
                  <a:srgbClr val="C00000"/>
                </a:solidFill>
                <a:latin typeface="Corbel" panose="020B0503020204020204" pitchFamily="34" charset="0"/>
              </a:rPr>
              <a:t>Example questions:</a:t>
            </a:r>
            <a:endParaRPr sz="1800" dirty="0">
              <a:solidFill>
                <a:srgbClr val="C00000"/>
              </a:solidFill>
              <a:latin typeface="Corbel" panose="020B0503020204020204" pitchFamily="34" charset="0"/>
            </a:endParaRPr>
          </a:p>
        </p:txBody>
      </p:sp>
      <p:sp>
        <p:nvSpPr>
          <p:cNvPr id="225" name="Google Shape;22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pic>
        <p:nvPicPr>
          <p:cNvPr id="226" name="Google Shape;226;p22"/>
          <p:cNvPicPr preferRelativeResize="0"/>
          <p:nvPr/>
        </p:nvPicPr>
        <p:blipFill>
          <a:blip r:embed="rId3">
            <a:alphaModFix/>
          </a:blip>
          <a:stretch>
            <a:fillRect/>
          </a:stretch>
        </p:blipFill>
        <p:spPr>
          <a:xfrm>
            <a:off x="152400" y="1326479"/>
            <a:ext cx="4052323" cy="1812684"/>
          </a:xfrm>
          <a:prstGeom prst="rect">
            <a:avLst/>
          </a:prstGeom>
          <a:noFill/>
          <a:ln>
            <a:noFill/>
          </a:ln>
        </p:spPr>
      </p:pic>
      <p:pic>
        <p:nvPicPr>
          <p:cNvPr id="227" name="Google Shape;227;p22"/>
          <p:cNvPicPr preferRelativeResize="0"/>
          <p:nvPr/>
        </p:nvPicPr>
        <p:blipFill>
          <a:blip r:embed="rId4">
            <a:alphaModFix/>
          </a:blip>
          <a:stretch>
            <a:fillRect/>
          </a:stretch>
        </p:blipFill>
        <p:spPr>
          <a:xfrm>
            <a:off x="4204725" y="1920250"/>
            <a:ext cx="4664774" cy="9639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panose="020B0503020204020204" pitchFamily="34" charset="0"/>
              </a:rPr>
              <a:t>Maths Paper 3 (Reasoning)</a:t>
            </a:r>
            <a:endParaRPr sz="2000" b="1" dirty="0">
              <a:solidFill>
                <a:srgbClr val="C00000"/>
              </a:solidFill>
              <a:latin typeface="Corbel" panose="020B0503020204020204" pitchFamily="34" charset="0"/>
            </a:endParaRPr>
          </a:p>
        </p:txBody>
      </p:sp>
      <p:sp>
        <p:nvSpPr>
          <p:cNvPr id="233" name="Google Shape;23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panose="020B0503020204020204" pitchFamily="34" charset="0"/>
              </a:rPr>
              <a:t>Example question:</a:t>
            </a:r>
            <a:endParaRPr sz="1800" dirty="0">
              <a:latin typeface="Corbel" panose="020B0503020204020204" pitchFamily="34" charset="0"/>
            </a:endParaRPr>
          </a:p>
        </p:txBody>
      </p:sp>
      <p:sp>
        <p:nvSpPr>
          <p:cNvPr id="234" name="Google Shape;23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pic>
        <p:nvPicPr>
          <p:cNvPr id="235" name="Google Shape;235;p23"/>
          <p:cNvPicPr preferRelativeResize="0"/>
          <p:nvPr/>
        </p:nvPicPr>
        <p:blipFill>
          <a:blip r:embed="rId3">
            <a:alphaModFix/>
          </a:blip>
          <a:stretch>
            <a:fillRect/>
          </a:stretch>
        </p:blipFill>
        <p:spPr>
          <a:xfrm>
            <a:off x="412367" y="1233250"/>
            <a:ext cx="3636359" cy="3478551"/>
          </a:xfrm>
          <a:prstGeom prst="rect">
            <a:avLst/>
          </a:prstGeom>
          <a:noFill/>
          <a:ln>
            <a:noFill/>
          </a:ln>
        </p:spPr>
      </p:pic>
      <p:pic>
        <p:nvPicPr>
          <p:cNvPr id="236" name="Google Shape;236;p23"/>
          <p:cNvPicPr preferRelativeResize="0"/>
          <p:nvPr/>
        </p:nvPicPr>
        <p:blipFill>
          <a:blip r:embed="rId4">
            <a:alphaModFix/>
          </a:blip>
          <a:stretch>
            <a:fillRect/>
          </a:stretch>
        </p:blipFill>
        <p:spPr>
          <a:xfrm>
            <a:off x="4224426" y="1046754"/>
            <a:ext cx="4118932" cy="353271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panose="020B0503020204020204" pitchFamily="34" charset="0"/>
              </a:rPr>
              <a:t>Supporting your child in preparing for the SATs</a:t>
            </a:r>
            <a:endParaRPr sz="2000" b="1" dirty="0">
              <a:solidFill>
                <a:srgbClr val="C00000"/>
              </a:solidFill>
              <a:latin typeface="Corbel" panose="020B0503020204020204" pitchFamily="34" charset="0"/>
            </a:endParaRPr>
          </a:p>
        </p:txBody>
      </p:sp>
      <p:sp>
        <p:nvSpPr>
          <p:cNvPr id="242" name="Google Shape;242;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latin typeface="Corbel" panose="020B0503020204020204" pitchFamily="34" charset="0"/>
              </a:rPr>
              <a:t>Firstly, a positive attitude goes a long way. Give them as much encouragement and support as you can (but we don’t need to tell you that)!</a:t>
            </a:r>
            <a:endParaRPr dirty="0">
              <a:latin typeface="Corbel" panose="020B0503020204020204" pitchFamily="34" charset="0"/>
            </a:endParaRPr>
          </a:p>
          <a:p>
            <a:pPr marL="114300" lvl="0" indent="0" algn="l" rtl="0">
              <a:lnSpc>
                <a:spcPct val="115000"/>
              </a:lnSpc>
              <a:spcBef>
                <a:spcPts val="0"/>
              </a:spcBef>
              <a:spcAft>
                <a:spcPts val="0"/>
              </a:spcAft>
              <a:buSzPts val="1800"/>
              <a:buNone/>
            </a:pPr>
            <a:endParaRPr dirty="0">
              <a:latin typeface="Corbel" panose="020B0503020204020204" pitchFamily="34" charset="0"/>
            </a:endParaRPr>
          </a:p>
          <a:p>
            <a:pPr marL="114300" lvl="0" indent="0" algn="l" rtl="0">
              <a:lnSpc>
                <a:spcPct val="115000"/>
              </a:lnSpc>
              <a:spcBef>
                <a:spcPts val="0"/>
              </a:spcBef>
              <a:spcAft>
                <a:spcPts val="0"/>
              </a:spcAft>
              <a:buSzPts val="1800"/>
              <a:buNone/>
            </a:pPr>
            <a:r>
              <a:rPr lang="en-GB" dirty="0">
                <a:latin typeface="Corbel" panose="020B0503020204020204" pitchFamily="34" charset="0"/>
              </a:rPr>
              <a:t>Tips:</a:t>
            </a:r>
            <a:endParaRPr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dirty="0">
                <a:latin typeface="Corbel" panose="020B0503020204020204" pitchFamily="34" charset="0"/>
              </a:rPr>
              <a:t>Talk to your child’s class teacher if you have any concerns rather than worry your child.</a:t>
            </a:r>
            <a:endParaRPr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dirty="0">
                <a:latin typeface="Corbel" panose="020B0503020204020204" pitchFamily="34" charset="0"/>
              </a:rPr>
              <a:t>Give your child a quiet, distraction free space to complete homework or study.</a:t>
            </a:r>
            <a:endParaRPr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dirty="0">
                <a:latin typeface="Corbel" panose="020B0503020204020204" pitchFamily="34" charset="0"/>
              </a:rPr>
              <a:t>Give your child time to go outside and reduce screen time.</a:t>
            </a:r>
            <a:endParaRPr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dirty="0">
                <a:latin typeface="Corbel" panose="020B0503020204020204" pitchFamily="34" charset="0"/>
              </a:rPr>
              <a:t>Ensure your child is eating and drinking well and getting a good amount of sleep.</a:t>
            </a:r>
            <a:endParaRPr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dirty="0">
                <a:latin typeface="Corbel" panose="020B0503020204020204" pitchFamily="34" charset="0"/>
              </a:rPr>
              <a:t>Plan something nice and fun for the weekends before and after SATs. This will help them to relax before the SATs and give them something to look forward to after. </a:t>
            </a:r>
            <a:endParaRPr dirty="0">
              <a:latin typeface="Corbel" panose="020B0503020204020204" pitchFamily="34" charset="0"/>
            </a:endParaRPr>
          </a:p>
        </p:txBody>
      </p:sp>
      <p:sp>
        <p:nvSpPr>
          <p:cNvPr id="243" name="Google Shape;243;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panose="020B0503020204020204" pitchFamily="34" charset="0"/>
              </a:rPr>
              <a:t>Supporting your child in preparing for the SATs</a:t>
            </a:r>
            <a:endParaRPr sz="2000" b="1" dirty="0">
              <a:solidFill>
                <a:srgbClr val="C00000"/>
              </a:solidFill>
              <a:latin typeface="Corbel" panose="020B0503020204020204" pitchFamily="34" charset="0"/>
            </a:endParaRPr>
          </a:p>
        </p:txBody>
      </p:sp>
      <p:sp>
        <p:nvSpPr>
          <p:cNvPr id="249" name="Google Shape;249;p25"/>
          <p:cNvSpPr txBox="1">
            <a:spLocks noGrp="1"/>
          </p:cNvSpPr>
          <p:nvPr>
            <p:ph type="body" idx="1"/>
          </p:nvPr>
        </p:nvSpPr>
        <p:spPr>
          <a:xfrm>
            <a:off x="97971" y="971550"/>
            <a:ext cx="8923187" cy="342335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sz="1800" dirty="0">
                <a:latin typeface="Corbel" panose="020B0503020204020204" pitchFamily="34" charset="0"/>
              </a:rPr>
              <a:t>Further tips:</a:t>
            </a:r>
          </a:p>
          <a:p>
            <a:pPr>
              <a:lnSpc>
                <a:spcPct val="150000"/>
              </a:lnSpc>
            </a:pPr>
            <a:r>
              <a:rPr lang="en-GB" sz="1800" dirty="0">
                <a:latin typeface="Corbel" panose="020B0503020204020204" pitchFamily="34" charset="0"/>
              </a:rPr>
              <a:t>Complete CGP weekly tasks and SPaG.com tasks</a:t>
            </a:r>
          </a:p>
          <a:p>
            <a:pPr>
              <a:lnSpc>
                <a:spcPct val="150000"/>
              </a:lnSpc>
            </a:pPr>
            <a:r>
              <a:rPr lang="en-GB" sz="1800" dirty="0">
                <a:latin typeface="Corbel" panose="020B0503020204020204" pitchFamily="34" charset="0"/>
              </a:rPr>
              <a:t>Read with your child each night.</a:t>
            </a:r>
          </a:p>
          <a:p>
            <a:pPr>
              <a:lnSpc>
                <a:spcPct val="150000"/>
              </a:lnSpc>
            </a:pPr>
            <a:r>
              <a:rPr lang="en-GB" sz="1800" dirty="0">
                <a:latin typeface="Corbel" panose="020B0503020204020204" pitchFamily="34" charset="0"/>
              </a:rPr>
              <a:t>Practice their weekly spellings.</a:t>
            </a:r>
          </a:p>
          <a:p>
            <a:pPr>
              <a:lnSpc>
                <a:spcPct val="150000"/>
              </a:lnSpc>
            </a:pPr>
            <a:r>
              <a:rPr lang="en-GB" sz="1800" dirty="0" err="1">
                <a:latin typeface="Corbel" panose="020B0503020204020204" pitchFamily="34" charset="0"/>
              </a:rPr>
              <a:t>TTRockstars</a:t>
            </a:r>
            <a:r>
              <a:rPr lang="en-GB" sz="1800" dirty="0">
                <a:latin typeface="Corbel" panose="020B0503020204020204" pitchFamily="34" charset="0"/>
              </a:rPr>
              <a:t> practice.</a:t>
            </a:r>
            <a:endParaRPr sz="1800"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sz="1800" dirty="0">
                <a:latin typeface="Corbel" panose="020B0503020204020204" pitchFamily="34" charset="0"/>
              </a:rPr>
              <a:t>Keep revision light. Going over key skills (times tables, real world mental maths as you are shopping or cooking) is a good way to keep revision light. </a:t>
            </a:r>
            <a:endParaRPr sz="1800"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sz="1800" dirty="0">
                <a:latin typeface="Corbel" panose="020B0503020204020204" pitchFamily="34" charset="0"/>
              </a:rPr>
              <a:t>If you’re looking to support your child further with maths at home, there are lots of good websites with free Year 6 revision resources. </a:t>
            </a:r>
            <a:endParaRPr sz="1800" dirty="0">
              <a:latin typeface="Corbel" panose="020B0503020204020204" pitchFamily="34" charset="0"/>
            </a:endParaRPr>
          </a:p>
        </p:txBody>
      </p:sp>
      <p:sp>
        <p:nvSpPr>
          <p:cNvPr id="250" name="Google Shape;250;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b="1" dirty="0">
                <a:solidFill>
                  <a:srgbClr val="C00000"/>
                </a:solidFill>
                <a:latin typeface="Corbel" panose="020B0503020204020204" pitchFamily="34" charset="0"/>
              </a:rPr>
              <a:t>Advice for Year 6 children</a:t>
            </a:r>
            <a:endParaRPr sz="2000" b="1" dirty="0">
              <a:solidFill>
                <a:srgbClr val="C00000"/>
              </a:solidFill>
              <a:latin typeface="Corbel" panose="020B0503020204020204" pitchFamily="34" charset="0"/>
            </a:endParaRPr>
          </a:p>
        </p:txBody>
      </p:sp>
      <p:sp>
        <p:nvSpPr>
          <p:cNvPr id="277" name="Google Shape;277;p29"/>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50000"/>
              </a:lnSpc>
              <a:spcBef>
                <a:spcPts val="0"/>
              </a:spcBef>
              <a:spcAft>
                <a:spcPts val="0"/>
              </a:spcAft>
              <a:buSzPts val="1800"/>
              <a:buFont typeface="Nunito"/>
              <a:buChar char="●"/>
            </a:pPr>
            <a:r>
              <a:rPr lang="en-GB" sz="1800" dirty="0">
                <a:latin typeface="Corbel" panose="020B0503020204020204" pitchFamily="34" charset="0"/>
              </a:rPr>
              <a:t>Listen to your teacher.</a:t>
            </a:r>
            <a:endParaRPr sz="1800"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sz="1800" dirty="0">
                <a:latin typeface="Corbel" panose="020B0503020204020204" pitchFamily="34" charset="0"/>
              </a:rPr>
              <a:t>The adults you work with all want you to do your best.</a:t>
            </a:r>
            <a:endParaRPr sz="1800"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sz="1800" dirty="0">
                <a:latin typeface="Corbel" panose="020B0503020204020204" pitchFamily="34" charset="0"/>
              </a:rPr>
              <a:t>Get plenty of sleep and eat well, this will help your brain.</a:t>
            </a:r>
            <a:endParaRPr sz="1800"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sz="1800" dirty="0">
                <a:latin typeface="Corbel" panose="020B0503020204020204" pitchFamily="34" charset="0"/>
              </a:rPr>
              <a:t>Read all the questions carefully. This can help you to avoid silly mistakes.</a:t>
            </a:r>
            <a:endParaRPr sz="1800"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sz="1800" dirty="0">
                <a:latin typeface="Corbel" panose="020B0503020204020204" pitchFamily="34" charset="0"/>
              </a:rPr>
              <a:t>Don’t panic. There may be questions you think you can’t answer. Take a deep breath. Read it again. You can always move on and go back to it later. It’s often better to write something rather than nothing. </a:t>
            </a:r>
            <a:endParaRPr sz="1800" dirty="0">
              <a:latin typeface="Corbel" panose="020B0503020204020204" pitchFamily="34" charset="0"/>
            </a:endParaRPr>
          </a:p>
          <a:p>
            <a:pPr marL="457200" lvl="0" indent="-342900" algn="l" rtl="0">
              <a:lnSpc>
                <a:spcPct val="150000"/>
              </a:lnSpc>
              <a:spcBef>
                <a:spcPts val="0"/>
              </a:spcBef>
              <a:spcAft>
                <a:spcPts val="0"/>
              </a:spcAft>
              <a:buSzPts val="1800"/>
              <a:buFont typeface="Nunito"/>
              <a:buChar char="●"/>
            </a:pPr>
            <a:r>
              <a:rPr lang="en-GB" sz="1800" dirty="0">
                <a:latin typeface="Corbel" panose="020B0503020204020204" pitchFamily="34" charset="0"/>
              </a:rPr>
              <a:t>Remember that the Year 6 SATs last for 4 days out of your whole life!</a:t>
            </a:r>
            <a:endParaRPr sz="1800" dirty="0">
              <a:latin typeface="Corbel" panose="020B0503020204020204" pitchFamily="34" charset="0"/>
            </a:endParaRPr>
          </a:p>
          <a:p>
            <a:pPr marL="114300" lvl="0" indent="0" algn="l" rtl="0">
              <a:lnSpc>
                <a:spcPct val="115000"/>
              </a:lnSpc>
              <a:spcBef>
                <a:spcPts val="0"/>
              </a:spcBef>
              <a:spcAft>
                <a:spcPts val="0"/>
              </a:spcAft>
              <a:buSzPts val="1800"/>
              <a:buNone/>
            </a:pPr>
            <a:endParaRPr dirty="0"/>
          </a:p>
          <a:p>
            <a:pPr marL="114300" lvl="0" indent="0" algn="ctr" rtl="0">
              <a:lnSpc>
                <a:spcPct val="115000"/>
              </a:lnSpc>
              <a:spcBef>
                <a:spcPts val="0"/>
              </a:spcBef>
              <a:spcAft>
                <a:spcPts val="0"/>
              </a:spcAft>
              <a:buSzPts val="1800"/>
              <a:buNone/>
            </a:pPr>
            <a:r>
              <a:rPr lang="en-GB" i="1" dirty="0">
                <a:solidFill>
                  <a:srgbClr val="C00000"/>
                </a:solidFill>
              </a:rPr>
              <a:t>“Stay focused in class so you don’t have loads of extra studying to do at home!” </a:t>
            </a:r>
          </a:p>
          <a:p>
            <a:pPr marL="114300" lvl="0" indent="0" algn="ctr" rtl="0">
              <a:lnSpc>
                <a:spcPct val="115000"/>
              </a:lnSpc>
              <a:spcBef>
                <a:spcPts val="0"/>
              </a:spcBef>
              <a:spcAft>
                <a:spcPts val="0"/>
              </a:spcAft>
              <a:buSzPts val="1800"/>
              <a:buNone/>
            </a:pPr>
            <a:r>
              <a:rPr lang="en-GB" i="1" dirty="0">
                <a:solidFill>
                  <a:srgbClr val="C00000"/>
                </a:solidFill>
              </a:rPr>
              <a:t>– Year 7 pupil’s advice.</a:t>
            </a:r>
            <a:endParaRPr dirty="0">
              <a:solidFill>
                <a:srgbClr val="C00000"/>
              </a:solidFill>
            </a:endParaRPr>
          </a:p>
        </p:txBody>
      </p:sp>
      <p:sp>
        <p:nvSpPr>
          <p:cNvPr id="278" name="Google Shape;27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Tree>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2211</Words>
  <Application>Microsoft Office PowerPoint</Application>
  <PresentationFormat>On-screen Show (16:9)</PresentationFormat>
  <Paragraphs>256</Paragraphs>
  <Slides>25</Slides>
  <Notes>25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Nunito SemiBold</vt:lpstr>
      <vt:lpstr>Nunito</vt:lpstr>
      <vt:lpstr>Corbel</vt:lpstr>
      <vt:lpstr>Arial</vt:lpstr>
      <vt:lpstr>Nunito Sans SemiBold</vt:lpstr>
      <vt:lpstr>TSL</vt:lpstr>
      <vt:lpstr>  Year 6 SATs 2026 Information for Parents &amp; Carers </vt:lpstr>
      <vt:lpstr>What are the SATs? </vt:lpstr>
      <vt:lpstr>When and how the SATs are completed</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vt:lpstr>
      <vt:lpstr>Reading</vt:lpstr>
      <vt:lpstr>                                                  Reading</vt:lpstr>
      <vt:lpstr>Reading</vt:lpstr>
      <vt:lpstr>Maths: Wednesday 13th May and Thursday 14th May</vt:lpstr>
      <vt:lpstr>Maths Paper 1 (Arithmetic)</vt:lpstr>
      <vt:lpstr>Maths Paper 1 (Arithmetic)</vt:lpstr>
      <vt:lpstr>Maths Paper 1 (Arithmetic)</vt:lpstr>
      <vt:lpstr>Maths Papers 2 and 3 (Reasoning)</vt:lpstr>
      <vt:lpstr>Maths Papers 2 and 3 (Reasoning)</vt:lpstr>
      <vt:lpstr>Maths Paper 2 (Reasoning)</vt:lpstr>
      <vt:lpstr>Maths Paper 3 (Reasoning)</vt:lpstr>
      <vt:lpstr>Maths Paper 3 (Reasoning)</vt:lpstr>
      <vt:lpstr>Supporting your child in preparing for the SATs</vt:lpstr>
      <vt:lpstr>Supporting your child in preparing for the SATs</vt:lpstr>
      <vt:lpstr>Advice for Year 6 children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Dawn McGrath</dc:creator>
  <cp:lastModifiedBy>Jo Preston</cp:lastModifiedBy>
  <cp:revision>115</cp:revision>
  <dcterms:modified xsi:type="dcterms:W3CDTF">2026-02-06T17:05:00Z</dcterms:modified>
</cp:coreProperties>
</file>